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9" r:id="rId2"/>
    <p:sldId id="256" r:id="rId3"/>
    <p:sldId id="345" r:id="rId4"/>
    <p:sldId id="346" r:id="rId5"/>
    <p:sldId id="348" r:id="rId6"/>
    <p:sldId id="340" r:id="rId7"/>
    <p:sldId id="344" r:id="rId8"/>
    <p:sldId id="341" r:id="rId9"/>
    <p:sldId id="338" r:id="rId10"/>
    <p:sldId id="306" r:id="rId11"/>
    <p:sldId id="319" r:id="rId12"/>
    <p:sldId id="356" r:id="rId13"/>
    <p:sldId id="367" r:id="rId14"/>
    <p:sldId id="357" r:id="rId15"/>
    <p:sldId id="365" r:id="rId16"/>
    <p:sldId id="366" r:id="rId17"/>
    <p:sldId id="343" r:id="rId18"/>
    <p:sldId id="359" r:id="rId19"/>
    <p:sldId id="271" r:id="rId20"/>
    <p:sldId id="354" r:id="rId21"/>
    <p:sldId id="352" r:id="rId22"/>
    <p:sldId id="362" r:id="rId23"/>
    <p:sldId id="361" r:id="rId24"/>
    <p:sldId id="358" r:id="rId25"/>
    <p:sldId id="360" r:id="rId26"/>
    <p:sldId id="363" r:id="rId27"/>
    <p:sldId id="264" r:id="rId28"/>
    <p:sldId id="258" r:id="rId29"/>
    <p:sldId id="257" r:id="rId30"/>
    <p:sldId id="263" r:id="rId31"/>
    <p:sldId id="347" r:id="rId32"/>
    <p:sldId id="297" r:id="rId33"/>
    <p:sldId id="320" r:id="rId34"/>
    <p:sldId id="331" r:id="rId35"/>
    <p:sldId id="261"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F67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94"/>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9F8C8-9587-B342-BD47-32017ED66D6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9EA2750-332E-B34B-901D-210F467EDE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52AA92-C57B-534F-8308-922FAD489B6D}"/>
              </a:ext>
            </a:extLst>
          </p:cNvPr>
          <p:cNvSpPr>
            <a:spLocks noGrp="1"/>
          </p:cNvSpPr>
          <p:nvPr>
            <p:ph type="dt" sz="half" idx="10"/>
          </p:nvPr>
        </p:nvSpPr>
        <p:spPr/>
        <p:txBody>
          <a:bodyPr/>
          <a:lstStyle/>
          <a:p>
            <a:fld id="{25EB7449-5129-E749-A2B5-4329AAC3A0A1}" type="datetimeFigureOut">
              <a:rPr lang="nl-NL" smtClean="0"/>
              <a:t>08-01-20</a:t>
            </a:fld>
            <a:endParaRPr lang="nl-NL"/>
          </a:p>
        </p:txBody>
      </p:sp>
      <p:sp>
        <p:nvSpPr>
          <p:cNvPr id="5" name="Tijdelijke aanduiding voor voettekst 4">
            <a:extLst>
              <a:ext uri="{FF2B5EF4-FFF2-40B4-BE49-F238E27FC236}">
                <a16:creationId xmlns:a16="http://schemas.microsoft.com/office/drawing/2014/main" id="{A7FD2385-018E-B546-850E-D3C8D9A7374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B61B7E4-3D49-AD4F-9FBC-CE16C3CAAB16}"/>
              </a:ext>
            </a:extLst>
          </p:cNvPr>
          <p:cNvSpPr>
            <a:spLocks noGrp="1"/>
          </p:cNvSpPr>
          <p:nvPr>
            <p:ph type="sldNum" sz="quarter" idx="12"/>
          </p:nvPr>
        </p:nvSpPr>
        <p:spPr/>
        <p:txBody>
          <a:bodyPr/>
          <a:lstStyle/>
          <a:p>
            <a:fld id="{A862F70B-CF84-7D44-B42F-C34F5FC7EABF}" type="slidenum">
              <a:rPr lang="nl-NL" smtClean="0"/>
              <a:t>‹nr.›</a:t>
            </a:fld>
            <a:endParaRPr lang="nl-NL"/>
          </a:p>
        </p:txBody>
      </p:sp>
    </p:spTree>
    <p:extLst>
      <p:ext uri="{BB962C8B-B14F-4D97-AF65-F5344CB8AC3E}">
        <p14:creationId xmlns:p14="http://schemas.microsoft.com/office/powerpoint/2010/main" val="825489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85CD4-12F1-1849-878A-879E167D3B1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900A842-B7BF-6649-BF21-C6E351499F0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CDB325D-0DCE-C747-BB39-B710CDC3557C}"/>
              </a:ext>
            </a:extLst>
          </p:cNvPr>
          <p:cNvSpPr>
            <a:spLocks noGrp="1"/>
          </p:cNvSpPr>
          <p:nvPr>
            <p:ph type="dt" sz="half" idx="10"/>
          </p:nvPr>
        </p:nvSpPr>
        <p:spPr/>
        <p:txBody>
          <a:bodyPr/>
          <a:lstStyle/>
          <a:p>
            <a:fld id="{25EB7449-5129-E749-A2B5-4329AAC3A0A1}" type="datetimeFigureOut">
              <a:rPr lang="nl-NL" smtClean="0"/>
              <a:t>08-01-20</a:t>
            </a:fld>
            <a:endParaRPr lang="nl-NL"/>
          </a:p>
        </p:txBody>
      </p:sp>
      <p:sp>
        <p:nvSpPr>
          <p:cNvPr id="5" name="Tijdelijke aanduiding voor voettekst 4">
            <a:extLst>
              <a:ext uri="{FF2B5EF4-FFF2-40B4-BE49-F238E27FC236}">
                <a16:creationId xmlns:a16="http://schemas.microsoft.com/office/drawing/2014/main" id="{E564D4F8-7A8E-A04A-9D5C-2E8046C78E2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3D2A8C0-3009-9C44-BB6E-DFFAFEE35D36}"/>
              </a:ext>
            </a:extLst>
          </p:cNvPr>
          <p:cNvSpPr>
            <a:spLocks noGrp="1"/>
          </p:cNvSpPr>
          <p:nvPr>
            <p:ph type="sldNum" sz="quarter" idx="12"/>
          </p:nvPr>
        </p:nvSpPr>
        <p:spPr/>
        <p:txBody>
          <a:bodyPr/>
          <a:lstStyle/>
          <a:p>
            <a:fld id="{A862F70B-CF84-7D44-B42F-C34F5FC7EABF}" type="slidenum">
              <a:rPr lang="nl-NL" smtClean="0"/>
              <a:t>‹nr.›</a:t>
            </a:fld>
            <a:endParaRPr lang="nl-NL"/>
          </a:p>
        </p:txBody>
      </p:sp>
    </p:spTree>
    <p:extLst>
      <p:ext uri="{BB962C8B-B14F-4D97-AF65-F5344CB8AC3E}">
        <p14:creationId xmlns:p14="http://schemas.microsoft.com/office/powerpoint/2010/main" val="3868480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96B3D33-A5C0-3441-99C7-C98407EADBE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4320B70-3F02-7B45-B65A-D8A2E437652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E4DC89-26A3-2944-B25D-0DE92E995CAA}"/>
              </a:ext>
            </a:extLst>
          </p:cNvPr>
          <p:cNvSpPr>
            <a:spLocks noGrp="1"/>
          </p:cNvSpPr>
          <p:nvPr>
            <p:ph type="dt" sz="half" idx="10"/>
          </p:nvPr>
        </p:nvSpPr>
        <p:spPr/>
        <p:txBody>
          <a:bodyPr/>
          <a:lstStyle/>
          <a:p>
            <a:fld id="{25EB7449-5129-E749-A2B5-4329AAC3A0A1}" type="datetimeFigureOut">
              <a:rPr lang="nl-NL" smtClean="0"/>
              <a:t>08-01-20</a:t>
            </a:fld>
            <a:endParaRPr lang="nl-NL"/>
          </a:p>
        </p:txBody>
      </p:sp>
      <p:sp>
        <p:nvSpPr>
          <p:cNvPr id="5" name="Tijdelijke aanduiding voor voettekst 4">
            <a:extLst>
              <a:ext uri="{FF2B5EF4-FFF2-40B4-BE49-F238E27FC236}">
                <a16:creationId xmlns:a16="http://schemas.microsoft.com/office/drawing/2014/main" id="{8BEE3C13-5E9A-C244-B2C7-2B08783003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A34E2EF-BEED-8546-8B31-9BC36DA446F8}"/>
              </a:ext>
            </a:extLst>
          </p:cNvPr>
          <p:cNvSpPr>
            <a:spLocks noGrp="1"/>
          </p:cNvSpPr>
          <p:nvPr>
            <p:ph type="sldNum" sz="quarter" idx="12"/>
          </p:nvPr>
        </p:nvSpPr>
        <p:spPr/>
        <p:txBody>
          <a:bodyPr/>
          <a:lstStyle/>
          <a:p>
            <a:fld id="{A862F70B-CF84-7D44-B42F-C34F5FC7EABF}" type="slidenum">
              <a:rPr lang="nl-NL" smtClean="0"/>
              <a:t>‹nr.›</a:t>
            </a:fld>
            <a:endParaRPr lang="nl-NL"/>
          </a:p>
        </p:txBody>
      </p:sp>
    </p:spTree>
    <p:extLst>
      <p:ext uri="{BB962C8B-B14F-4D97-AF65-F5344CB8AC3E}">
        <p14:creationId xmlns:p14="http://schemas.microsoft.com/office/powerpoint/2010/main" val="2573954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046F9-F3FB-1743-8B89-58902271057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F972358-7570-5448-8E34-B847E152FA5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021B8D4-96E3-B742-8D8E-A371DAD9E946}"/>
              </a:ext>
            </a:extLst>
          </p:cNvPr>
          <p:cNvSpPr>
            <a:spLocks noGrp="1"/>
          </p:cNvSpPr>
          <p:nvPr>
            <p:ph type="dt" sz="half" idx="10"/>
          </p:nvPr>
        </p:nvSpPr>
        <p:spPr/>
        <p:txBody>
          <a:bodyPr/>
          <a:lstStyle/>
          <a:p>
            <a:fld id="{25EB7449-5129-E749-A2B5-4329AAC3A0A1}" type="datetimeFigureOut">
              <a:rPr lang="nl-NL" smtClean="0"/>
              <a:t>08-01-20</a:t>
            </a:fld>
            <a:endParaRPr lang="nl-NL"/>
          </a:p>
        </p:txBody>
      </p:sp>
      <p:sp>
        <p:nvSpPr>
          <p:cNvPr id="5" name="Tijdelijke aanduiding voor voettekst 4">
            <a:extLst>
              <a:ext uri="{FF2B5EF4-FFF2-40B4-BE49-F238E27FC236}">
                <a16:creationId xmlns:a16="http://schemas.microsoft.com/office/drawing/2014/main" id="{31D73C5C-1055-6943-A85B-B11537A7095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6907214-99F5-6B40-877D-F7CEACFD2411}"/>
              </a:ext>
            </a:extLst>
          </p:cNvPr>
          <p:cNvSpPr>
            <a:spLocks noGrp="1"/>
          </p:cNvSpPr>
          <p:nvPr>
            <p:ph type="sldNum" sz="quarter" idx="12"/>
          </p:nvPr>
        </p:nvSpPr>
        <p:spPr/>
        <p:txBody>
          <a:bodyPr/>
          <a:lstStyle/>
          <a:p>
            <a:fld id="{A862F70B-CF84-7D44-B42F-C34F5FC7EABF}" type="slidenum">
              <a:rPr lang="nl-NL" smtClean="0"/>
              <a:t>‹nr.›</a:t>
            </a:fld>
            <a:endParaRPr lang="nl-NL"/>
          </a:p>
        </p:txBody>
      </p:sp>
    </p:spTree>
    <p:extLst>
      <p:ext uri="{BB962C8B-B14F-4D97-AF65-F5344CB8AC3E}">
        <p14:creationId xmlns:p14="http://schemas.microsoft.com/office/powerpoint/2010/main" val="296810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8B741-89CB-624A-8D43-DF1F635EB73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372505A-45FE-034F-8D5B-832780F19C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CBE3681-881E-C444-9C4D-A3BE9BA7A273}"/>
              </a:ext>
            </a:extLst>
          </p:cNvPr>
          <p:cNvSpPr>
            <a:spLocks noGrp="1"/>
          </p:cNvSpPr>
          <p:nvPr>
            <p:ph type="dt" sz="half" idx="10"/>
          </p:nvPr>
        </p:nvSpPr>
        <p:spPr/>
        <p:txBody>
          <a:bodyPr/>
          <a:lstStyle/>
          <a:p>
            <a:fld id="{25EB7449-5129-E749-A2B5-4329AAC3A0A1}" type="datetimeFigureOut">
              <a:rPr lang="nl-NL" smtClean="0"/>
              <a:t>08-01-20</a:t>
            </a:fld>
            <a:endParaRPr lang="nl-NL"/>
          </a:p>
        </p:txBody>
      </p:sp>
      <p:sp>
        <p:nvSpPr>
          <p:cNvPr id="5" name="Tijdelijke aanduiding voor voettekst 4">
            <a:extLst>
              <a:ext uri="{FF2B5EF4-FFF2-40B4-BE49-F238E27FC236}">
                <a16:creationId xmlns:a16="http://schemas.microsoft.com/office/drawing/2014/main" id="{E9241815-6B35-A346-843D-D06506B83D0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5E9A8F8-4CC4-FD42-8439-D490864FA4A1}"/>
              </a:ext>
            </a:extLst>
          </p:cNvPr>
          <p:cNvSpPr>
            <a:spLocks noGrp="1"/>
          </p:cNvSpPr>
          <p:nvPr>
            <p:ph type="sldNum" sz="quarter" idx="12"/>
          </p:nvPr>
        </p:nvSpPr>
        <p:spPr/>
        <p:txBody>
          <a:bodyPr/>
          <a:lstStyle/>
          <a:p>
            <a:fld id="{A862F70B-CF84-7D44-B42F-C34F5FC7EABF}" type="slidenum">
              <a:rPr lang="nl-NL" smtClean="0"/>
              <a:t>‹nr.›</a:t>
            </a:fld>
            <a:endParaRPr lang="nl-NL"/>
          </a:p>
        </p:txBody>
      </p:sp>
    </p:spTree>
    <p:extLst>
      <p:ext uri="{BB962C8B-B14F-4D97-AF65-F5344CB8AC3E}">
        <p14:creationId xmlns:p14="http://schemas.microsoft.com/office/powerpoint/2010/main" val="93625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DE56B9-41A6-A943-AD5E-54BCEC59A58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038D99D-752A-3147-A3B6-3C8866DE549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73DA7AE-A800-F144-85AC-B240332BA57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05C2EA5-DFB9-A24D-BF76-68C1DDDAF6A3}"/>
              </a:ext>
            </a:extLst>
          </p:cNvPr>
          <p:cNvSpPr>
            <a:spLocks noGrp="1"/>
          </p:cNvSpPr>
          <p:nvPr>
            <p:ph type="dt" sz="half" idx="10"/>
          </p:nvPr>
        </p:nvSpPr>
        <p:spPr/>
        <p:txBody>
          <a:bodyPr/>
          <a:lstStyle/>
          <a:p>
            <a:fld id="{25EB7449-5129-E749-A2B5-4329AAC3A0A1}" type="datetimeFigureOut">
              <a:rPr lang="nl-NL" smtClean="0"/>
              <a:t>08-01-20</a:t>
            </a:fld>
            <a:endParaRPr lang="nl-NL"/>
          </a:p>
        </p:txBody>
      </p:sp>
      <p:sp>
        <p:nvSpPr>
          <p:cNvPr id="6" name="Tijdelijke aanduiding voor voettekst 5">
            <a:extLst>
              <a:ext uri="{FF2B5EF4-FFF2-40B4-BE49-F238E27FC236}">
                <a16:creationId xmlns:a16="http://schemas.microsoft.com/office/drawing/2014/main" id="{51636808-6CD1-694D-979A-859A068115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37D93AF-29FF-0641-9FC1-78AB13A8160E}"/>
              </a:ext>
            </a:extLst>
          </p:cNvPr>
          <p:cNvSpPr>
            <a:spLocks noGrp="1"/>
          </p:cNvSpPr>
          <p:nvPr>
            <p:ph type="sldNum" sz="quarter" idx="12"/>
          </p:nvPr>
        </p:nvSpPr>
        <p:spPr/>
        <p:txBody>
          <a:bodyPr/>
          <a:lstStyle/>
          <a:p>
            <a:fld id="{A862F70B-CF84-7D44-B42F-C34F5FC7EABF}" type="slidenum">
              <a:rPr lang="nl-NL" smtClean="0"/>
              <a:t>‹nr.›</a:t>
            </a:fld>
            <a:endParaRPr lang="nl-NL"/>
          </a:p>
        </p:txBody>
      </p:sp>
    </p:spTree>
    <p:extLst>
      <p:ext uri="{BB962C8B-B14F-4D97-AF65-F5344CB8AC3E}">
        <p14:creationId xmlns:p14="http://schemas.microsoft.com/office/powerpoint/2010/main" val="4187631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E0C2D5-8103-1744-B756-B2D36E2101D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940C273-DE84-6448-ACB0-7E9EF94FE2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D5200FF-EB4C-7D4F-895F-D32FE53ED41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4C9E758-6AC4-B24B-9C07-12C1E4399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9CEAD6D-D6F7-6D43-A52B-37F28EB5C3E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C4DD920-BF1C-894A-B345-0A29BA07DD9E}"/>
              </a:ext>
            </a:extLst>
          </p:cNvPr>
          <p:cNvSpPr>
            <a:spLocks noGrp="1"/>
          </p:cNvSpPr>
          <p:nvPr>
            <p:ph type="dt" sz="half" idx="10"/>
          </p:nvPr>
        </p:nvSpPr>
        <p:spPr/>
        <p:txBody>
          <a:bodyPr/>
          <a:lstStyle/>
          <a:p>
            <a:fld id="{25EB7449-5129-E749-A2B5-4329AAC3A0A1}" type="datetimeFigureOut">
              <a:rPr lang="nl-NL" smtClean="0"/>
              <a:t>08-01-20</a:t>
            </a:fld>
            <a:endParaRPr lang="nl-NL"/>
          </a:p>
        </p:txBody>
      </p:sp>
      <p:sp>
        <p:nvSpPr>
          <p:cNvPr id="8" name="Tijdelijke aanduiding voor voettekst 7">
            <a:extLst>
              <a:ext uri="{FF2B5EF4-FFF2-40B4-BE49-F238E27FC236}">
                <a16:creationId xmlns:a16="http://schemas.microsoft.com/office/drawing/2014/main" id="{DEBF0663-38FF-7244-B40A-25E0A78DD6C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B282F32-A3EA-6247-994B-4E9557004410}"/>
              </a:ext>
            </a:extLst>
          </p:cNvPr>
          <p:cNvSpPr>
            <a:spLocks noGrp="1"/>
          </p:cNvSpPr>
          <p:nvPr>
            <p:ph type="sldNum" sz="quarter" idx="12"/>
          </p:nvPr>
        </p:nvSpPr>
        <p:spPr/>
        <p:txBody>
          <a:bodyPr/>
          <a:lstStyle/>
          <a:p>
            <a:fld id="{A862F70B-CF84-7D44-B42F-C34F5FC7EABF}" type="slidenum">
              <a:rPr lang="nl-NL" smtClean="0"/>
              <a:t>‹nr.›</a:t>
            </a:fld>
            <a:endParaRPr lang="nl-NL"/>
          </a:p>
        </p:txBody>
      </p:sp>
    </p:spTree>
    <p:extLst>
      <p:ext uri="{BB962C8B-B14F-4D97-AF65-F5344CB8AC3E}">
        <p14:creationId xmlns:p14="http://schemas.microsoft.com/office/powerpoint/2010/main" val="964837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1B4089-7C19-934C-8D23-2DD73B05271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48EA7C3-92C8-9C40-AB23-75BB3ACFC47B}"/>
              </a:ext>
            </a:extLst>
          </p:cNvPr>
          <p:cNvSpPr>
            <a:spLocks noGrp="1"/>
          </p:cNvSpPr>
          <p:nvPr>
            <p:ph type="dt" sz="half" idx="10"/>
          </p:nvPr>
        </p:nvSpPr>
        <p:spPr/>
        <p:txBody>
          <a:bodyPr/>
          <a:lstStyle/>
          <a:p>
            <a:fld id="{25EB7449-5129-E749-A2B5-4329AAC3A0A1}" type="datetimeFigureOut">
              <a:rPr lang="nl-NL" smtClean="0"/>
              <a:t>08-01-20</a:t>
            </a:fld>
            <a:endParaRPr lang="nl-NL"/>
          </a:p>
        </p:txBody>
      </p:sp>
      <p:sp>
        <p:nvSpPr>
          <p:cNvPr id="4" name="Tijdelijke aanduiding voor voettekst 3">
            <a:extLst>
              <a:ext uri="{FF2B5EF4-FFF2-40B4-BE49-F238E27FC236}">
                <a16:creationId xmlns:a16="http://schemas.microsoft.com/office/drawing/2014/main" id="{31F3448E-5F80-0146-BA66-1C7A1BCE1E0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5E9ECD4-D3C8-0445-AADD-7347189ADC6C}"/>
              </a:ext>
            </a:extLst>
          </p:cNvPr>
          <p:cNvSpPr>
            <a:spLocks noGrp="1"/>
          </p:cNvSpPr>
          <p:nvPr>
            <p:ph type="sldNum" sz="quarter" idx="12"/>
          </p:nvPr>
        </p:nvSpPr>
        <p:spPr/>
        <p:txBody>
          <a:bodyPr/>
          <a:lstStyle/>
          <a:p>
            <a:fld id="{A862F70B-CF84-7D44-B42F-C34F5FC7EABF}" type="slidenum">
              <a:rPr lang="nl-NL" smtClean="0"/>
              <a:t>‹nr.›</a:t>
            </a:fld>
            <a:endParaRPr lang="nl-NL"/>
          </a:p>
        </p:txBody>
      </p:sp>
    </p:spTree>
    <p:extLst>
      <p:ext uri="{BB962C8B-B14F-4D97-AF65-F5344CB8AC3E}">
        <p14:creationId xmlns:p14="http://schemas.microsoft.com/office/powerpoint/2010/main" val="410761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EBB811E-690D-D94C-9838-9E2641D84AA6}"/>
              </a:ext>
            </a:extLst>
          </p:cNvPr>
          <p:cNvSpPr>
            <a:spLocks noGrp="1"/>
          </p:cNvSpPr>
          <p:nvPr>
            <p:ph type="dt" sz="half" idx="10"/>
          </p:nvPr>
        </p:nvSpPr>
        <p:spPr/>
        <p:txBody>
          <a:bodyPr/>
          <a:lstStyle/>
          <a:p>
            <a:fld id="{25EB7449-5129-E749-A2B5-4329AAC3A0A1}" type="datetimeFigureOut">
              <a:rPr lang="nl-NL" smtClean="0"/>
              <a:t>08-01-20</a:t>
            </a:fld>
            <a:endParaRPr lang="nl-NL"/>
          </a:p>
        </p:txBody>
      </p:sp>
      <p:sp>
        <p:nvSpPr>
          <p:cNvPr id="3" name="Tijdelijke aanduiding voor voettekst 2">
            <a:extLst>
              <a:ext uri="{FF2B5EF4-FFF2-40B4-BE49-F238E27FC236}">
                <a16:creationId xmlns:a16="http://schemas.microsoft.com/office/drawing/2014/main" id="{16966486-3B73-A347-AFF6-49DAB12C698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A787B17-E078-3247-B15B-2F52A0AE4640}"/>
              </a:ext>
            </a:extLst>
          </p:cNvPr>
          <p:cNvSpPr>
            <a:spLocks noGrp="1"/>
          </p:cNvSpPr>
          <p:nvPr>
            <p:ph type="sldNum" sz="quarter" idx="12"/>
          </p:nvPr>
        </p:nvSpPr>
        <p:spPr/>
        <p:txBody>
          <a:bodyPr/>
          <a:lstStyle/>
          <a:p>
            <a:fld id="{A862F70B-CF84-7D44-B42F-C34F5FC7EABF}" type="slidenum">
              <a:rPr lang="nl-NL" smtClean="0"/>
              <a:t>‹nr.›</a:t>
            </a:fld>
            <a:endParaRPr lang="nl-NL"/>
          </a:p>
        </p:txBody>
      </p:sp>
    </p:spTree>
    <p:extLst>
      <p:ext uri="{BB962C8B-B14F-4D97-AF65-F5344CB8AC3E}">
        <p14:creationId xmlns:p14="http://schemas.microsoft.com/office/powerpoint/2010/main" val="2490285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886E4D-E809-2E4D-9B7D-FE7ACE65CA1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74CD8CC-B6B5-8D42-8A17-D0E1BA54C5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D4A0590-9697-CC49-9BFC-79B17F856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D92A8D0-006E-7942-9953-E56A6B046F69}"/>
              </a:ext>
            </a:extLst>
          </p:cNvPr>
          <p:cNvSpPr>
            <a:spLocks noGrp="1"/>
          </p:cNvSpPr>
          <p:nvPr>
            <p:ph type="dt" sz="half" idx="10"/>
          </p:nvPr>
        </p:nvSpPr>
        <p:spPr/>
        <p:txBody>
          <a:bodyPr/>
          <a:lstStyle/>
          <a:p>
            <a:fld id="{25EB7449-5129-E749-A2B5-4329AAC3A0A1}" type="datetimeFigureOut">
              <a:rPr lang="nl-NL" smtClean="0"/>
              <a:t>08-01-20</a:t>
            </a:fld>
            <a:endParaRPr lang="nl-NL"/>
          </a:p>
        </p:txBody>
      </p:sp>
      <p:sp>
        <p:nvSpPr>
          <p:cNvPr id="6" name="Tijdelijke aanduiding voor voettekst 5">
            <a:extLst>
              <a:ext uri="{FF2B5EF4-FFF2-40B4-BE49-F238E27FC236}">
                <a16:creationId xmlns:a16="http://schemas.microsoft.com/office/drawing/2014/main" id="{231A4ACB-EF62-DA4E-9D35-F9CAA104D66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5C1CC63-C7A2-F445-B828-03598C285EE4}"/>
              </a:ext>
            </a:extLst>
          </p:cNvPr>
          <p:cNvSpPr>
            <a:spLocks noGrp="1"/>
          </p:cNvSpPr>
          <p:nvPr>
            <p:ph type="sldNum" sz="quarter" idx="12"/>
          </p:nvPr>
        </p:nvSpPr>
        <p:spPr/>
        <p:txBody>
          <a:bodyPr/>
          <a:lstStyle/>
          <a:p>
            <a:fld id="{A862F70B-CF84-7D44-B42F-C34F5FC7EABF}" type="slidenum">
              <a:rPr lang="nl-NL" smtClean="0"/>
              <a:t>‹nr.›</a:t>
            </a:fld>
            <a:endParaRPr lang="nl-NL"/>
          </a:p>
        </p:txBody>
      </p:sp>
    </p:spTree>
    <p:extLst>
      <p:ext uri="{BB962C8B-B14F-4D97-AF65-F5344CB8AC3E}">
        <p14:creationId xmlns:p14="http://schemas.microsoft.com/office/powerpoint/2010/main" val="2255366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BD020-9899-3941-BF91-960B388B7CC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A60D88D-F2F5-7B44-B9F5-24AB7CCB7E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4906E83-BAEA-4540-8712-65C02B77C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76F59DB-6606-134A-807B-D0DFAFDAB1CB}"/>
              </a:ext>
            </a:extLst>
          </p:cNvPr>
          <p:cNvSpPr>
            <a:spLocks noGrp="1"/>
          </p:cNvSpPr>
          <p:nvPr>
            <p:ph type="dt" sz="half" idx="10"/>
          </p:nvPr>
        </p:nvSpPr>
        <p:spPr/>
        <p:txBody>
          <a:bodyPr/>
          <a:lstStyle/>
          <a:p>
            <a:fld id="{25EB7449-5129-E749-A2B5-4329AAC3A0A1}" type="datetimeFigureOut">
              <a:rPr lang="nl-NL" smtClean="0"/>
              <a:t>08-01-20</a:t>
            </a:fld>
            <a:endParaRPr lang="nl-NL"/>
          </a:p>
        </p:txBody>
      </p:sp>
      <p:sp>
        <p:nvSpPr>
          <p:cNvPr id="6" name="Tijdelijke aanduiding voor voettekst 5">
            <a:extLst>
              <a:ext uri="{FF2B5EF4-FFF2-40B4-BE49-F238E27FC236}">
                <a16:creationId xmlns:a16="http://schemas.microsoft.com/office/drawing/2014/main" id="{DECBE221-9326-4E42-8376-D34D14F0D99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8DDAA44-D1FD-4744-A104-5D671FDFF83F}"/>
              </a:ext>
            </a:extLst>
          </p:cNvPr>
          <p:cNvSpPr>
            <a:spLocks noGrp="1"/>
          </p:cNvSpPr>
          <p:nvPr>
            <p:ph type="sldNum" sz="quarter" idx="12"/>
          </p:nvPr>
        </p:nvSpPr>
        <p:spPr/>
        <p:txBody>
          <a:bodyPr/>
          <a:lstStyle/>
          <a:p>
            <a:fld id="{A862F70B-CF84-7D44-B42F-C34F5FC7EABF}" type="slidenum">
              <a:rPr lang="nl-NL" smtClean="0"/>
              <a:t>‹nr.›</a:t>
            </a:fld>
            <a:endParaRPr lang="nl-NL"/>
          </a:p>
        </p:txBody>
      </p:sp>
    </p:spTree>
    <p:extLst>
      <p:ext uri="{BB962C8B-B14F-4D97-AF65-F5344CB8AC3E}">
        <p14:creationId xmlns:p14="http://schemas.microsoft.com/office/powerpoint/2010/main" val="684783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C8A05D2-06A0-8842-9F2F-504176EB3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663E3FE-C726-4242-8B29-E96699C023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EB3F825-AD5C-8543-84D4-BFE6209E4A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B7449-5129-E749-A2B5-4329AAC3A0A1}" type="datetimeFigureOut">
              <a:rPr lang="nl-NL" smtClean="0"/>
              <a:t>08-01-20</a:t>
            </a:fld>
            <a:endParaRPr lang="nl-NL"/>
          </a:p>
        </p:txBody>
      </p:sp>
      <p:sp>
        <p:nvSpPr>
          <p:cNvPr id="5" name="Tijdelijke aanduiding voor voettekst 4">
            <a:extLst>
              <a:ext uri="{FF2B5EF4-FFF2-40B4-BE49-F238E27FC236}">
                <a16:creationId xmlns:a16="http://schemas.microsoft.com/office/drawing/2014/main" id="{58797220-B539-8248-98E0-2DA5BFE49D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4FE1734-0400-CD4F-B9BB-5DEB4208B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2F70B-CF84-7D44-B42F-C34F5FC7EABF}" type="slidenum">
              <a:rPr lang="nl-NL" smtClean="0"/>
              <a:t>‹nr.›</a:t>
            </a:fld>
            <a:endParaRPr lang="nl-NL"/>
          </a:p>
        </p:txBody>
      </p:sp>
    </p:spTree>
    <p:extLst>
      <p:ext uri="{BB962C8B-B14F-4D97-AF65-F5344CB8AC3E}">
        <p14:creationId xmlns:p14="http://schemas.microsoft.com/office/powerpoint/2010/main" val="1551539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zaansgroen.files.wordpress.com/2013/07/plantlab.jpg"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yWOqeyPIVRo"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el 2">
            <a:extLst>
              <a:ext uri="{FF2B5EF4-FFF2-40B4-BE49-F238E27FC236}">
                <a16:creationId xmlns:a16="http://schemas.microsoft.com/office/drawing/2014/main" id="{38D269AB-5AAC-E744-80C9-C45C4533D23D}"/>
              </a:ext>
            </a:extLst>
          </p:cNvPr>
          <p:cNvSpPr>
            <a:spLocks noGrp="1"/>
          </p:cNvSpPr>
          <p:nvPr>
            <p:ph type="subTitle" idx="1"/>
          </p:nvPr>
        </p:nvSpPr>
        <p:spPr>
          <a:xfrm>
            <a:off x="2826026" y="5125278"/>
            <a:ext cx="6400800" cy="1905000"/>
          </a:xfrm>
        </p:spPr>
        <p:txBody>
          <a:bodyPr>
            <a:normAutofit/>
          </a:bodyPr>
          <a:lstStyle/>
          <a:p>
            <a:pPr eaLnBrk="1" hangingPunct="1">
              <a:lnSpc>
                <a:spcPct val="80000"/>
              </a:lnSpc>
            </a:pPr>
            <a:r>
              <a:rPr lang="nl-NL" altLang="nl-NL" sz="3000" b="1" dirty="0">
                <a:solidFill>
                  <a:srgbClr val="898989"/>
                </a:solidFill>
                <a:ea typeface="ＭＳ Ｐゴシック" panose="020B0600070205080204" pitchFamily="34" charset="-128"/>
              </a:rPr>
              <a:t>‘Groei &amp; Bloei’ Afdeling Deurne-Venray</a:t>
            </a:r>
          </a:p>
          <a:p>
            <a:pPr eaLnBrk="1" hangingPunct="1">
              <a:lnSpc>
                <a:spcPct val="80000"/>
              </a:lnSpc>
            </a:pPr>
            <a:r>
              <a:rPr lang="nl-NL" altLang="nl-NL" sz="3000" b="1" dirty="0">
                <a:solidFill>
                  <a:srgbClr val="898989"/>
                </a:solidFill>
                <a:ea typeface="ＭＳ Ｐゴシック" panose="020B0600070205080204" pitchFamily="34" charset="-128"/>
              </a:rPr>
              <a:t>8 januari 2020</a:t>
            </a:r>
          </a:p>
          <a:p>
            <a:pPr eaLnBrk="1" hangingPunct="1">
              <a:lnSpc>
                <a:spcPct val="80000"/>
              </a:lnSpc>
            </a:pPr>
            <a:endParaRPr lang="nl-NL" altLang="nl-NL" sz="3000" b="1" dirty="0">
              <a:solidFill>
                <a:srgbClr val="898989"/>
              </a:solidFill>
              <a:ea typeface="ＭＳ Ｐゴシック" panose="020B0600070205080204" pitchFamily="34" charset="-128"/>
            </a:endParaRPr>
          </a:p>
        </p:txBody>
      </p:sp>
      <p:sp>
        <p:nvSpPr>
          <p:cNvPr id="3" name="Titel 2">
            <a:extLst>
              <a:ext uri="{FF2B5EF4-FFF2-40B4-BE49-F238E27FC236}">
                <a16:creationId xmlns:a16="http://schemas.microsoft.com/office/drawing/2014/main" id="{903211A2-4B76-A342-9B65-C74E30BB4916}"/>
              </a:ext>
            </a:extLst>
          </p:cNvPr>
          <p:cNvSpPr>
            <a:spLocks noGrp="1"/>
          </p:cNvSpPr>
          <p:nvPr>
            <p:ph type="ctrTitle"/>
          </p:nvPr>
        </p:nvSpPr>
        <p:spPr>
          <a:xfrm>
            <a:off x="1524000" y="496957"/>
            <a:ext cx="9144000" cy="2256182"/>
          </a:xfrm>
        </p:spPr>
        <p:txBody>
          <a:bodyPr>
            <a:normAutofit/>
          </a:bodyPr>
          <a:lstStyle/>
          <a:p>
            <a:r>
              <a:rPr lang="nl-NL" sz="4000" dirty="0"/>
              <a:t>Het hoe en waarom van een </a:t>
            </a:r>
            <a:r>
              <a:rPr lang="nl-NL" b="1" dirty="0">
                <a:solidFill>
                  <a:schemeClr val="accent6">
                    <a:lumMod val="50000"/>
                  </a:schemeClr>
                </a:solidFill>
              </a:rPr>
              <a:t>‘Voedselbos’</a:t>
            </a:r>
            <a:br>
              <a:rPr lang="nl-NL" b="1" dirty="0">
                <a:solidFill>
                  <a:schemeClr val="accent6">
                    <a:lumMod val="50000"/>
                  </a:schemeClr>
                </a:solidFill>
              </a:rPr>
            </a:br>
            <a:r>
              <a:rPr lang="nl-NL" sz="2800" dirty="0"/>
              <a:t>in een notendop</a:t>
            </a:r>
          </a:p>
        </p:txBody>
      </p:sp>
    </p:spTree>
    <p:extLst>
      <p:ext uri="{BB962C8B-B14F-4D97-AF65-F5344CB8AC3E}">
        <p14:creationId xmlns:p14="http://schemas.microsoft.com/office/powerpoint/2010/main" val="47679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p:cNvSpPr>
            <a:spLocks noGrp="1"/>
          </p:cNvSpPr>
          <p:nvPr>
            <p:ph type="title"/>
          </p:nvPr>
        </p:nvSpPr>
        <p:spPr>
          <a:xfrm>
            <a:off x="364435" y="278296"/>
            <a:ext cx="11827565" cy="1209261"/>
          </a:xfrm>
        </p:spPr>
        <p:txBody>
          <a:bodyPr>
            <a:noAutofit/>
          </a:bodyPr>
          <a:lstStyle/>
          <a:p>
            <a:pPr eaLnBrk="1" hangingPunct="1"/>
            <a:br>
              <a:rPr lang="nl-NL" altLang="nl-NL" sz="4000" dirty="0">
                <a:ea typeface="ＭＳ Ｐゴシック" charset="-128"/>
              </a:rPr>
            </a:br>
            <a:r>
              <a:rPr lang="nl-NL" altLang="nl-NL" sz="4000" dirty="0">
                <a:ea typeface="ＭＳ Ｐゴシック" charset="-128"/>
              </a:rPr>
              <a:t>Schaalvergroting = verlies van biodiversiteit </a:t>
            </a:r>
            <a:br>
              <a:rPr lang="nl-NL" altLang="nl-NL" sz="4000" dirty="0">
                <a:ea typeface="ＭＳ Ｐゴシック" charset="-128"/>
              </a:rPr>
            </a:br>
            <a:endParaRPr lang="nl-NL" altLang="nl-NL" sz="4000" dirty="0">
              <a:ea typeface="ＭＳ Ｐゴシック" charset="-128"/>
            </a:endParaRPr>
          </a:p>
        </p:txBody>
      </p:sp>
      <p:pic>
        <p:nvPicPr>
          <p:cNvPr id="55299" name="Tijdelijke aanduiding voor inhoud 3" descr="051066-000-A_grossgrundbesitzer_02-144047080313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65305" y="1268328"/>
            <a:ext cx="9261389" cy="5221361"/>
          </a:xfrm>
        </p:spPr>
      </p:pic>
    </p:spTree>
    <p:extLst>
      <p:ext uri="{BB962C8B-B14F-4D97-AF65-F5344CB8AC3E}">
        <p14:creationId xmlns:p14="http://schemas.microsoft.com/office/powerpoint/2010/main" val="373164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pPr eaLnBrk="1" hangingPunct="1"/>
            <a:r>
              <a:rPr lang="nl-NL" altLang="nl-NL" sz="2800" dirty="0">
                <a:ea typeface="ＭＳ Ｐゴシック" charset="-128"/>
              </a:rPr>
              <a:t>Monocultuur optima forma</a:t>
            </a:r>
          </a:p>
        </p:txBody>
      </p:sp>
      <p:pic>
        <p:nvPicPr>
          <p:cNvPr id="54275" name="Tijdelijke aanduiding voor inhoud 3" descr="1 kap in de ka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297459"/>
            <a:ext cx="6280347" cy="4709435"/>
          </a:xfrm>
        </p:spPr>
      </p:pic>
      <p:pic>
        <p:nvPicPr>
          <p:cNvPr id="5" name="Afbeelding 4" descr="lantlab">
            <a:hlinkClick r:id="rId3"/>
            <a:extLst>
              <a:ext uri="{FF2B5EF4-FFF2-40B4-BE49-F238E27FC236}">
                <a16:creationId xmlns:a16="http://schemas.microsoft.com/office/drawing/2014/main" id="{EDC5760B-8F10-294B-AC2B-A05D987C8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547" y="1297459"/>
            <a:ext cx="3515016" cy="468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911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F9B4BB-1253-6F45-8494-CCB5288EE457}"/>
              </a:ext>
            </a:extLst>
          </p:cNvPr>
          <p:cNvSpPr>
            <a:spLocks noGrp="1"/>
          </p:cNvSpPr>
          <p:nvPr>
            <p:ph type="title"/>
          </p:nvPr>
        </p:nvSpPr>
        <p:spPr>
          <a:xfrm>
            <a:off x="838200" y="255794"/>
            <a:ext cx="10515600" cy="1325563"/>
          </a:xfrm>
        </p:spPr>
        <p:txBody>
          <a:bodyPr>
            <a:normAutofit/>
          </a:bodyPr>
          <a:lstStyle/>
          <a:p>
            <a:r>
              <a:rPr lang="nl-NL" sz="4000" dirty="0"/>
              <a:t>De gevolgen van schaalvergroting/monocultuur zijn wereldwijd waarneembaar</a:t>
            </a:r>
          </a:p>
        </p:txBody>
      </p:sp>
      <p:sp>
        <p:nvSpPr>
          <p:cNvPr id="3" name="Tijdelijke aanduiding voor inhoud 2">
            <a:extLst>
              <a:ext uri="{FF2B5EF4-FFF2-40B4-BE49-F238E27FC236}">
                <a16:creationId xmlns:a16="http://schemas.microsoft.com/office/drawing/2014/main" id="{B70A5E43-643B-EC43-94BC-BF1DE42AB3FC}"/>
              </a:ext>
            </a:extLst>
          </p:cNvPr>
          <p:cNvSpPr>
            <a:spLocks noGrp="1"/>
          </p:cNvSpPr>
          <p:nvPr>
            <p:ph idx="1"/>
          </p:nvPr>
        </p:nvSpPr>
        <p:spPr>
          <a:xfrm>
            <a:off x="838200" y="1868556"/>
            <a:ext cx="10515600" cy="4733649"/>
          </a:xfrm>
        </p:spPr>
        <p:txBody>
          <a:bodyPr>
            <a:normAutofit/>
          </a:bodyPr>
          <a:lstStyle/>
          <a:p>
            <a:r>
              <a:rPr lang="nl-NL" dirty="0"/>
              <a:t>Uitputting van de bodem </a:t>
            </a:r>
          </a:p>
          <a:p>
            <a:r>
              <a:rPr lang="nl-NL" dirty="0"/>
              <a:t>Boeren hebben steeds meer chemie nodig voor goede groei </a:t>
            </a:r>
          </a:p>
          <a:p>
            <a:r>
              <a:rPr lang="nl-NL" dirty="0"/>
              <a:t>Opbrengsten dalen terwijl kosten stijgen</a:t>
            </a:r>
          </a:p>
          <a:p>
            <a:r>
              <a:rPr lang="nl-NL" dirty="0"/>
              <a:t>Voedsel wordt over steeds grotere afstanden vervoerd</a:t>
            </a:r>
          </a:p>
          <a:p>
            <a:r>
              <a:rPr lang="nl-NL" dirty="0"/>
              <a:t>Steeds meer energie nodig (transport en koeling) </a:t>
            </a:r>
          </a:p>
          <a:p>
            <a:r>
              <a:rPr lang="nl-NL" dirty="0"/>
              <a:t>Steeds meer voedsel haalt de eindstreep niet en wordt ‘doorgedraaid’</a:t>
            </a:r>
          </a:p>
          <a:p>
            <a:r>
              <a:rPr lang="nl-NL" dirty="0"/>
              <a:t>Prijsafspraken bepalen de markt </a:t>
            </a:r>
          </a:p>
          <a:p>
            <a:r>
              <a:rPr lang="nl-NL" dirty="0"/>
              <a:t>Voedselkwaliteit daalt</a:t>
            </a:r>
          </a:p>
          <a:p>
            <a:r>
              <a:rPr lang="nl-NL" dirty="0"/>
              <a:t>Verlies van biodiversiteit (vogels, insecten, vleermuizen </a:t>
            </a:r>
            <a:r>
              <a:rPr lang="nl-NL" dirty="0" err="1"/>
              <a:t>etc</a:t>
            </a:r>
            <a:r>
              <a:rPr lang="nl-NL" dirty="0"/>
              <a:t>) </a:t>
            </a:r>
          </a:p>
        </p:txBody>
      </p:sp>
    </p:spTree>
    <p:extLst>
      <p:ext uri="{BB962C8B-B14F-4D97-AF65-F5344CB8AC3E}">
        <p14:creationId xmlns:p14="http://schemas.microsoft.com/office/powerpoint/2010/main" val="127291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19759-16B2-4540-9D79-8E1CEA72A658}"/>
              </a:ext>
            </a:extLst>
          </p:cNvPr>
          <p:cNvSpPr>
            <a:spLocks noGrp="1"/>
          </p:cNvSpPr>
          <p:nvPr>
            <p:ph type="title"/>
          </p:nvPr>
        </p:nvSpPr>
        <p:spPr/>
        <p:txBody>
          <a:bodyPr>
            <a:normAutofit/>
          </a:bodyPr>
          <a:lstStyle/>
          <a:p>
            <a:r>
              <a:rPr lang="nl-NL" sz="4000" dirty="0"/>
              <a:t>Links natuur, rechts landbouw, de tussenvormen gingen in de loop der jaren verloren </a:t>
            </a:r>
          </a:p>
        </p:txBody>
      </p:sp>
      <p:pic>
        <p:nvPicPr>
          <p:cNvPr id="4" name="Tijdelijke aanduiding voor inhoud 3">
            <a:extLst>
              <a:ext uri="{FF2B5EF4-FFF2-40B4-BE49-F238E27FC236}">
                <a16:creationId xmlns:a16="http://schemas.microsoft.com/office/drawing/2014/main" id="{14F00E0C-BD6E-9F41-AC80-43D6870362A5}"/>
              </a:ext>
            </a:extLst>
          </p:cNvPr>
          <p:cNvPicPr>
            <a:picLocks noGrp="1" noChangeAspect="1"/>
          </p:cNvPicPr>
          <p:nvPr>
            <p:ph idx="1"/>
          </p:nvPr>
        </p:nvPicPr>
        <p:blipFill>
          <a:blip r:embed="rId2"/>
          <a:stretch>
            <a:fillRect/>
          </a:stretch>
        </p:blipFill>
        <p:spPr>
          <a:xfrm>
            <a:off x="0" y="2443139"/>
            <a:ext cx="12173986" cy="3636385"/>
          </a:xfrm>
        </p:spPr>
      </p:pic>
      <p:sp>
        <p:nvSpPr>
          <p:cNvPr id="6" name="Tekstvak 5">
            <a:extLst>
              <a:ext uri="{FF2B5EF4-FFF2-40B4-BE49-F238E27FC236}">
                <a16:creationId xmlns:a16="http://schemas.microsoft.com/office/drawing/2014/main" id="{5B0A3812-0377-E54F-8579-1575B4C46CB0}"/>
              </a:ext>
            </a:extLst>
          </p:cNvPr>
          <p:cNvSpPr txBox="1"/>
          <p:nvPr/>
        </p:nvSpPr>
        <p:spPr>
          <a:xfrm>
            <a:off x="1103243" y="6211957"/>
            <a:ext cx="9332844" cy="369332"/>
          </a:xfrm>
          <a:prstGeom prst="rect">
            <a:avLst/>
          </a:prstGeom>
          <a:noFill/>
        </p:spPr>
        <p:txBody>
          <a:bodyPr wrap="square" rtlCol="0">
            <a:spAutoFit/>
          </a:bodyPr>
          <a:lstStyle/>
          <a:p>
            <a:r>
              <a:rPr lang="nl-NL" dirty="0"/>
              <a:t>Voedselbos is nu ook een gewascode voor landbouw </a:t>
            </a:r>
          </a:p>
        </p:txBody>
      </p:sp>
    </p:spTree>
    <p:extLst>
      <p:ext uri="{BB962C8B-B14F-4D97-AF65-F5344CB8AC3E}">
        <p14:creationId xmlns:p14="http://schemas.microsoft.com/office/powerpoint/2010/main" val="57222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2A16E-6EE9-D044-A362-DCB05C40C93F}"/>
              </a:ext>
            </a:extLst>
          </p:cNvPr>
          <p:cNvSpPr>
            <a:spLocks noGrp="1"/>
          </p:cNvSpPr>
          <p:nvPr>
            <p:ph type="title"/>
          </p:nvPr>
        </p:nvSpPr>
        <p:spPr/>
        <p:txBody>
          <a:bodyPr>
            <a:normAutofit/>
          </a:bodyPr>
          <a:lstStyle/>
          <a:p>
            <a:r>
              <a:rPr lang="nl-NL" sz="4000" dirty="0"/>
              <a:t>Oplossingen</a:t>
            </a:r>
          </a:p>
        </p:txBody>
      </p:sp>
      <p:sp>
        <p:nvSpPr>
          <p:cNvPr id="3" name="Tijdelijke aanduiding voor inhoud 2">
            <a:extLst>
              <a:ext uri="{FF2B5EF4-FFF2-40B4-BE49-F238E27FC236}">
                <a16:creationId xmlns:a16="http://schemas.microsoft.com/office/drawing/2014/main" id="{E789388F-C0B6-DF45-9378-07A34946E10C}"/>
              </a:ext>
            </a:extLst>
          </p:cNvPr>
          <p:cNvSpPr>
            <a:spLocks noGrp="1"/>
          </p:cNvSpPr>
          <p:nvPr>
            <p:ph idx="1"/>
          </p:nvPr>
        </p:nvSpPr>
        <p:spPr>
          <a:xfrm>
            <a:off x="838200" y="1987825"/>
            <a:ext cx="10515600" cy="4189137"/>
          </a:xfrm>
        </p:spPr>
        <p:txBody>
          <a:bodyPr/>
          <a:lstStyle/>
          <a:p>
            <a:r>
              <a:rPr lang="nl-NL" dirty="0"/>
              <a:t>Gezond eten van gezonde bodems</a:t>
            </a:r>
          </a:p>
          <a:p>
            <a:r>
              <a:rPr lang="nl-NL" dirty="0"/>
              <a:t>Stimuleren van biodiversiteit </a:t>
            </a:r>
          </a:p>
          <a:p>
            <a:r>
              <a:rPr lang="nl-NL" dirty="0"/>
              <a:t>Lokaal verbouwen</a:t>
            </a:r>
          </a:p>
          <a:p>
            <a:r>
              <a:rPr lang="nl-NL" dirty="0"/>
              <a:t>Kleinschaliger bedrijven</a:t>
            </a:r>
          </a:p>
          <a:p>
            <a:r>
              <a:rPr lang="nl-NL" dirty="0"/>
              <a:t>Minder oogstverlies of: oogstverlies = voeding voor dieren, insecten, bodemleven</a:t>
            </a:r>
          </a:p>
          <a:p>
            <a:r>
              <a:rPr lang="nl-NL" dirty="0"/>
              <a:t>Minder energie aan koeling en transport</a:t>
            </a:r>
          </a:p>
          <a:p>
            <a:r>
              <a:rPr lang="nl-NL" dirty="0"/>
              <a:t>Zo min mogelijk chemie</a:t>
            </a:r>
          </a:p>
          <a:p>
            <a:endParaRPr lang="nl-NL" dirty="0"/>
          </a:p>
          <a:p>
            <a:endParaRPr lang="nl-NL" dirty="0"/>
          </a:p>
        </p:txBody>
      </p:sp>
    </p:spTree>
    <p:extLst>
      <p:ext uri="{BB962C8B-B14F-4D97-AF65-F5344CB8AC3E}">
        <p14:creationId xmlns:p14="http://schemas.microsoft.com/office/powerpoint/2010/main" val="4082158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14FE2318-B6C7-E544-8B12-46381FBD40FD}"/>
              </a:ext>
            </a:extLst>
          </p:cNvPr>
          <p:cNvPicPr>
            <a:picLocks noGrp="1" noChangeAspect="1"/>
          </p:cNvPicPr>
          <p:nvPr>
            <p:ph idx="1"/>
          </p:nvPr>
        </p:nvPicPr>
        <p:blipFill>
          <a:blip r:embed="rId2"/>
          <a:stretch>
            <a:fillRect/>
          </a:stretch>
        </p:blipFill>
        <p:spPr>
          <a:xfrm>
            <a:off x="838200" y="365125"/>
            <a:ext cx="7711789" cy="5783842"/>
          </a:xfrm>
        </p:spPr>
      </p:pic>
      <p:sp>
        <p:nvSpPr>
          <p:cNvPr id="2" name="Titel 1">
            <a:extLst>
              <a:ext uri="{FF2B5EF4-FFF2-40B4-BE49-F238E27FC236}">
                <a16:creationId xmlns:a16="http://schemas.microsoft.com/office/drawing/2014/main" id="{B955C77E-8171-1541-A814-F1625C1E7F59}"/>
              </a:ext>
            </a:extLst>
          </p:cNvPr>
          <p:cNvSpPr>
            <a:spLocks noGrp="1"/>
          </p:cNvSpPr>
          <p:nvPr>
            <p:ph type="title"/>
          </p:nvPr>
        </p:nvSpPr>
        <p:spPr/>
        <p:txBody>
          <a:bodyPr/>
          <a:lstStyle/>
          <a:p>
            <a:r>
              <a:rPr lang="nl-NL" dirty="0"/>
              <a:t>Rijenteelt of “</a:t>
            </a:r>
            <a:r>
              <a:rPr lang="nl-NL" dirty="0" err="1"/>
              <a:t>alleycroppoing</a:t>
            </a:r>
            <a:r>
              <a:rPr lang="nl-NL" dirty="0"/>
              <a:t>” </a:t>
            </a:r>
          </a:p>
        </p:txBody>
      </p:sp>
    </p:spTree>
    <p:extLst>
      <p:ext uri="{BB962C8B-B14F-4D97-AF65-F5344CB8AC3E}">
        <p14:creationId xmlns:p14="http://schemas.microsoft.com/office/powerpoint/2010/main" val="1998363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CFEE60E9-F51D-A645-8E8D-B4BDD855D13C}"/>
              </a:ext>
            </a:extLst>
          </p:cNvPr>
          <p:cNvPicPr>
            <a:picLocks noGrp="1" noChangeAspect="1"/>
          </p:cNvPicPr>
          <p:nvPr>
            <p:ph idx="1"/>
          </p:nvPr>
        </p:nvPicPr>
        <p:blipFill rotWithShape="1">
          <a:blip r:embed="rId2"/>
          <a:srcRect l="1164" r="2836"/>
          <a:stretch/>
        </p:blipFill>
        <p:spPr>
          <a:xfrm>
            <a:off x="20" y="10"/>
            <a:ext cx="12191980" cy="6857990"/>
          </a:xfrm>
          <a:prstGeom prst="rect">
            <a:avLst/>
          </a:prstGeom>
        </p:spPr>
      </p:pic>
    </p:spTree>
    <p:extLst>
      <p:ext uri="{BB962C8B-B14F-4D97-AF65-F5344CB8AC3E}">
        <p14:creationId xmlns:p14="http://schemas.microsoft.com/office/powerpoint/2010/main" val="597658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343FCD-978B-7D42-8CFD-7C678DD77471}"/>
              </a:ext>
            </a:extLst>
          </p:cNvPr>
          <p:cNvSpPr>
            <a:spLocks noGrp="1"/>
          </p:cNvSpPr>
          <p:nvPr>
            <p:ph type="title"/>
          </p:nvPr>
        </p:nvSpPr>
        <p:spPr>
          <a:xfrm>
            <a:off x="838200" y="365125"/>
            <a:ext cx="10939670" cy="1325563"/>
          </a:xfrm>
        </p:spPr>
        <p:txBody>
          <a:bodyPr>
            <a:normAutofit fontScale="90000"/>
          </a:bodyPr>
          <a:lstStyle/>
          <a:p>
            <a:r>
              <a:rPr lang="nl-NL" dirty="0">
                <a:hlinkClick r:id="rId2"/>
              </a:rPr>
              <a:t>https://www.youtube.com/watch?v=yWOqeyPIVRo</a:t>
            </a:r>
            <a:br>
              <a:rPr lang="nl-NL" dirty="0"/>
            </a:br>
            <a:endParaRPr lang="nl-NL" dirty="0"/>
          </a:p>
        </p:txBody>
      </p:sp>
      <p:sp>
        <p:nvSpPr>
          <p:cNvPr id="3" name="Tijdelijke aanduiding voor inhoud 2">
            <a:extLst>
              <a:ext uri="{FF2B5EF4-FFF2-40B4-BE49-F238E27FC236}">
                <a16:creationId xmlns:a16="http://schemas.microsoft.com/office/drawing/2014/main" id="{BC53595B-7CBD-9B4D-B2AB-20549F521E14}"/>
              </a:ext>
            </a:extLst>
          </p:cNvPr>
          <p:cNvSpPr>
            <a:spLocks noGrp="1"/>
          </p:cNvSpPr>
          <p:nvPr>
            <p:ph idx="1"/>
          </p:nvPr>
        </p:nvSpPr>
        <p:spPr/>
        <p:txBody>
          <a:bodyPr/>
          <a:lstStyle/>
          <a:p>
            <a:pPr marL="0" indent="0">
              <a:buNone/>
            </a:pPr>
            <a:r>
              <a:rPr lang="nl-NL" dirty="0"/>
              <a:t>Een kort filmpje over de samenwerking tussen bosbodem, bacteriën, schimmels etc. </a:t>
            </a:r>
          </a:p>
          <a:p>
            <a:pPr marL="0" indent="0">
              <a:buNone/>
            </a:pPr>
            <a:endParaRPr lang="nl-NL" dirty="0"/>
          </a:p>
          <a:p>
            <a:pPr marL="0" indent="0">
              <a:buNone/>
            </a:pPr>
            <a:r>
              <a:rPr lang="nl-NL" dirty="0"/>
              <a:t>Het voedselbos is een van de mogelijke alternatieven voor voedselverbouw op kleine schaal. Het is niet de enige oplossing. </a:t>
            </a:r>
          </a:p>
        </p:txBody>
      </p:sp>
    </p:spTree>
    <p:extLst>
      <p:ext uri="{BB962C8B-B14F-4D97-AF65-F5344CB8AC3E}">
        <p14:creationId xmlns:p14="http://schemas.microsoft.com/office/powerpoint/2010/main" val="2419756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30CE3C-974E-D446-BFA7-347480907215}"/>
              </a:ext>
            </a:extLst>
          </p:cNvPr>
          <p:cNvSpPr>
            <a:spLocks noGrp="1"/>
          </p:cNvSpPr>
          <p:nvPr>
            <p:ph type="title"/>
          </p:nvPr>
        </p:nvSpPr>
        <p:spPr>
          <a:xfrm>
            <a:off x="10498319" y="1877530"/>
            <a:ext cx="8508612" cy="1949034"/>
          </a:xfrm>
        </p:spPr>
        <p:txBody>
          <a:bodyPr/>
          <a:lstStyle/>
          <a:p>
            <a:endParaRPr lang="nl-NL" dirty="0"/>
          </a:p>
        </p:txBody>
      </p:sp>
      <p:pic>
        <p:nvPicPr>
          <p:cNvPr id="1026" name="Picture 2">
            <a:extLst>
              <a:ext uri="{FF2B5EF4-FFF2-40B4-BE49-F238E27FC236}">
                <a16:creationId xmlns:a16="http://schemas.microsoft.com/office/drawing/2014/main" id="{C39CB67B-3890-DD46-8AE0-95D33EBD2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429" y="1948070"/>
            <a:ext cx="6546571" cy="4909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C9FF39AB-5A3E-2248-9025-F6CD528415F1}"/>
              </a:ext>
            </a:extLst>
          </p:cNvPr>
          <p:cNvSpPr>
            <a:spLocks noChangeArrowheads="1"/>
          </p:cNvSpPr>
          <p:nvPr/>
        </p:nvSpPr>
        <p:spPr bwMode="auto">
          <a:xfrm>
            <a:off x="397565" y="2763638"/>
            <a:ext cx="518822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800" b="0" i="0" u="none" strike="noStrike" cap="none" normalizeH="0" baseline="0" dirty="0">
                <a:ln>
                  <a:noFill/>
                </a:ln>
                <a:solidFill>
                  <a:srgbClr val="FFFFFF"/>
                </a:solidFill>
                <a:effectLst/>
                <a:latin typeface="Montserrat"/>
              </a:rPr>
              <a:t>Foto CC </a:t>
            </a:r>
            <a:r>
              <a:rPr kumimoji="0" lang="nl-NL" altLang="nl-NL" sz="800" b="0" i="0" u="none" strike="noStrike" cap="none" normalizeH="0" baseline="0" dirty="0" err="1">
                <a:ln>
                  <a:noFill/>
                </a:ln>
                <a:solidFill>
                  <a:srgbClr val="FFFFFF"/>
                </a:solidFill>
                <a:effectLst/>
                <a:latin typeface="Montserrat"/>
              </a:rPr>
              <a:t>Astje</a:t>
            </a:r>
            <a:endParaRPr kumimoji="0" lang="nl-NL" altLang="nl-NL" sz="1000" b="0" i="0" u="none" strike="noStrike" cap="none" normalizeH="0" baseline="0" dirty="0">
              <a:ln>
                <a:noFill/>
              </a:ln>
              <a:solidFill>
                <a:srgbClr val="333333"/>
              </a:solidFill>
              <a:effectLst/>
              <a:latin typeface="Montserra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dirty="0">
                <a:ln>
                  <a:noFill/>
                </a:ln>
                <a:solidFill>
                  <a:srgbClr val="FFFFFF"/>
                </a:solidFill>
                <a:effectLst/>
                <a:latin typeface="Montserrat"/>
              </a:rPr>
              <a:t>‘Postzegelbosjes’ en landbouw gaan prima samen</a:t>
            </a:r>
            <a:endParaRPr kumimoji="0" lang="nl-NL" altLang="nl-NL" sz="1000" b="0" i="0" u="none" strike="noStrike" cap="none" normalizeH="0" baseline="0" dirty="0">
              <a:ln>
                <a:noFill/>
              </a:ln>
              <a:solidFill>
                <a:srgbClr val="333333"/>
              </a:solidFill>
              <a:effectLst/>
              <a:latin typeface="Montserra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1" i="0" u="none" strike="noStrike" cap="none" normalizeH="0" baseline="0" dirty="0">
                <a:ln>
                  <a:noFill/>
                </a:ln>
                <a:solidFill>
                  <a:srgbClr val="333333"/>
                </a:solidFill>
                <a:effectLst/>
                <a:latin typeface="Montserrat"/>
              </a:rPr>
              <a:t>Uit een nieuw onderzoek in zestien Europese regio’s blijkt dat kleine bossen belangrijker zijn dan gedacht. In vergelijking met grotere bossen slaan ze per vierkante meter meer koolstof op in de bodem en bevatten ze meer voedsel voor wilde dieren. De resultaten zijn erg relevant voor ons versnipperde Vlaanderen, waar we veel van die kleine bosrestanten hebben. Kleine bosjes kunnen een goed vertrekpunt zijn voor bosuitbreiding, natuurverbinding of gevarieerde landbouwlandschappen. </a:t>
            </a:r>
            <a:endParaRPr kumimoji="0" lang="nl-NL" altLang="nl-NL" sz="1000" b="0" i="0" u="none" strike="noStrike" cap="none" normalizeH="0" baseline="0" dirty="0">
              <a:ln>
                <a:noFill/>
              </a:ln>
              <a:solidFill>
                <a:srgbClr val="333333"/>
              </a:solidFill>
              <a:effectLst/>
              <a:latin typeface="Montserra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1" i="0" u="none" strike="noStrike" cap="none" normalizeH="0" baseline="0" dirty="0">
                <a:ln>
                  <a:noFill/>
                </a:ln>
                <a:solidFill>
                  <a:srgbClr val="333333"/>
                </a:solidFill>
                <a:effectLst/>
                <a:latin typeface="Montserrat"/>
              </a:rPr>
              <a:t>Lessen voor Vlaanderen</a:t>
            </a:r>
            <a:endParaRPr kumimoji="0" lang="nl-NL" altLang="nl-NL" sz="1000" b="0" i="0" u="none" strike="noStrike" cap="none" normalizeH="0" baseline="0" dirty="0">
              <a:ln>
                <a:noFill/>
              </a:ln>
              <a:solidFill>
                <a:srgbClr val="333333"/>
              </a:solidFill>
              <a:effectLst/>
              <a:latin typeface="Montserra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0" i="0" u="none" strike="noStrike" cap="none" normalizeH="0" baseline="0" dirty="0">
                <a:ln>
                  <a:noFill/>
                </a:ln>
                <a:solidFill>
                  <a:srgbClr val="333333"/>
                </a:solidFill>
                <a:effectLst/>
                <a:latin typeface="Montserrat"/>
              </a:rPr>
              <a:t>De onderzoekers, waaronder een team van de Universiteit Gent, bestudeerden 224 bosjes die kleiner zijn dan een voetbalveld. Dat gebeurde onder meer in België, Frankrijk, Duitsland en Zweden. De focus van het onderzoek lag op kleine bosjes in landbouwgebieden.</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0" i="0" u="none" strike="noStrike" cap="none" normalizeH="0" baseline="0" dirty="0">
                <a:ln>
                  <a:noFill/>
                </a:ln>
                <a:solidFill>
                  <a:srgbClr val="333333"/>
                </a:solidFill>
                <a:effectLst/>
                <a:latin typeface="Montserrat"/>
              </a:rPr>
              <a:t>dan </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1">
            <a:extLst>
              <a:ext uri="{FF2B5EF4-FFF2-40B4-BE49-F238E27FC236}">
                <a16:creationId xmlns:a16="http://schemas.microsoft.com/office/drawing/2014/main" id="{7EF0166D-7BD6-8E43-A33A-BC5FADFD553A}"/>
              </a:ext>
            </a:extLst>
          </p:cNvPr>
          <p:cNvSpPr>
            <a:spLocks noChangeArrowheads="1"/>
          </p:cNvSpPr>
          <p:nvPr/>
        </p:nvSpPr>
        <p:spPr bwMode="auto">
          <a:xfrm>
            <a:off x="417444" y="1147193"/>
            <a:ext cx="20590566" cy="136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0" rIns="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800" b="1" i="0" u="none" strike="noStrike" cap="none" normalizeH="0" baseline="0" dirty="0">
                <a:ln>
                  <a:noFill/>
                </a:ln>
                <a:solidFill>
                  <a:srgbClr val="214A8D"/>
                </a:solidFill>
                <a:effectLst/>
                <a:latin typeface="Montserrat"/>
              </a:rPr>
              <a:t>Kleine bosjes hebben een groot ecologisch nut</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dirty="0">
                <a:ln>
                  <a:noFill/>
                </a:ln>
                <a:solidFill>
                  <a:srgbClr val="333333"/>
                </a:solidFill>
                <a:effectLst/>
                <a:latin typeface="Montserrat"/>
              </a:rPr>
              <a:t>ERIK GRIETENS</a:t>
            </a:r>
            <a:endParaRPr kumimoji="0" lang="nl-NL" altLang="nl-NL" sz="1600" b="0" i="0" u="none" strike="noStrike" cap="none" normalizeH="0" baseline="0" dirty="0">
              <a:ln>
                <a:noFill/>
              </a:ln>
              <a:solidFill>
                <a:srgbClr val="333333"/>
              </a:solidFill>
              <a:effectLst/>
              <a:latin typeface="Montserra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600" b="0" i="0" u="none" strike="noStrike" cap="none" normalizeH="0" baseline="0" dirty="0">
              <a:ln>
                <a:noFill/>
              </a:ln>
              <a:solidFill>
                <a:srgbClr val="333333"/>
              </a:solidFill>
              <a:effectLst/>
              <a:latin typeface="Montserra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96199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D1C0F-8A84-4F4F-B915-F0FE6CC394AE}"/>
              </a:ext>
            </a:extLst>
          </p:cNvPr>
          <p:cNvSpPr>
            <a:spLocks noGrp="1"/>
          </p:cNvSpPr>
          <p:nvPr>
            <p:ph type="title"/>
          </p:nvPr>
        </p:nvSpPr>
        <p:spPr>
          <a:xfrm>
            <a:off x="556591" y="365127"/>
            <a:ext cx="10797210" cy="1493490"/>
          </a:xfrm>
        </p:spPr>
        <p:txBody>
          <a:bodyPr>
            <a:normAutofit fontScale="90000"/>
          </a:bodyPr>
          <a:lstStyle/>
          <a:p>
            <a:r>
              <a:rPr lang="nl-NL" sz="2700" dirty="0"/>
              <a:t>Voedselbosbodem, door bladval opgebouwd</a:t>
            </a:r>
            <a:br>
              <a:rPr lang="nl-NL" sz="2700" dirty="0"/>
            </a:br>
            <a:r>
              <a:rPr lang="nl-NL" sz="2700" dirty="0"/>
              <a:t>blad geeft een steeds dikkere en rijkere laag </a:t>
            </a:r>
            <a:r>
              <a:rPr lang="nl-NL" sz="2700" b="1" dirty="0"/>
              <a:t>humus</a:t>
            </a:r>
            <a:r>
              <a:rPr lang="nl-NL" sz="2700" dirty="0"/>
              <a:t> </a:t>
            </a:r>
            <a:br>
              <a:rPr lang="nl-NL" sz="2700" dirty="0"/>
            </a:br>
            <a:br>
              <a:rPr lang="nl-NL" sz="2700" dirty="0"/>
            </a:br>
            <a:endParaRPr lang="nl-NL" sz="2700" dirty="0"/>
          </a:p>
        </p:txBody>
      </p:sp>
      <p:sp>
        <p:nvSpPr>
          <p:cNvPr id="3" name="Tijdelijke aanduiding voor inhoud 2">
            <a:extLst>
              <a:ext uri="{FF2B5EF4-FFF2-40B4-BE49-F238E27FC236}">
                <a16:creationId xmlns:a16="http://schemas.microsoft.com/office/drawing/2014/main" id="{5E99F59C-DF06-AE40-9FB7-E5E98B05D168}"/>
              </a:ext>
            </a:extLst>
          </p:cNvPr>
          <p:cNvSpPr>
            <a:spLocks noGrp="1"/>
          </p:cNvSpPr>
          <p:nvPr>
            <p:ph idx="1"/>
          </p:nvPr>
        </p:nvSpPr>
        <p:spPr>
          <a:xfrm>
            <a:off x="838200" y="5963477"/>
            <a:ext cx="10515600" cy="529396"/>
          </a:xfrm>
        </p:spPr>
        <p:txBody>
          <a:bodyPr>
            <a:normAutofit fontScale="77500" lnSpcReduction="20000"/>
          </a:bodyPr>
          <a:lstStyle/>
          <a:p>
            <a:pPr marL="0" indent="0">
              <a:buNone/>
            </a:pPr>
            <a:r>
              <a:rPr lang="nl-NL" dirty="0"/>
              <a:t>Dennen en </a:t>
            </a:r>
            <a:r>
              <a:rPr lang="nl-NL" dirty="0" err="1"/>
              <a:t>rodondendron</a:t>
            </a:r>
            <a:r>
              <a:rPr lang="nl-NL" dirty="0"/>
              <a:t> </a:t>
            </a:r>
            <a:r>
              <a:rPr lang="nl-NL" b="1" dirty="0"/>
              <a:t>verzuren</a:t>
            </a:r>
            <a:r>
              <a:rPr lang="nl-NL" dirty="0"/>
              <a:t> de grond: zij geven niets terug aan de (bos)bodem</a:t>
            </a:r>
          </a:p>
        </p:txBody>
      </p:sp>
      <p:pic>
        <p:nvPicPr>
          <p:cNvPr id="6" name="Afbeelding 5">
            <a:extLst>
              <a:ext uri="{FF2B5EF4-FFF2-40B4-BE49-F238E27FC236}">
                <a16:creationId xmlns:a16="http://schemas.microsoft.com/office/drawing/2014/main" id="{EA5A3692-B1F3-B641-9998-CA00E0D5DD6D}"/>
              </a:ext>
            </a:extLst>
          </p:cNvPr>
          <p:cNvPicPr>
            <a:picLocks noChangeAspect="1"/>
          </p:cNvPicPr>
          <p:nvPr/>
        </p:nvPicPr>
        <p:blipFill>
          <a:blip r:embed="rId2"/>
          <a:stretch>
            <a:fillRect/>
          </a:stretch>
        </p:blipFill>
        <p:spPr>
          <a:xfrm>
            <a:off x="2424330" y="1111872"/>
            <a:ext cx="7343339" cy="4897830"/>
          </a:xfrm>
          <a:prstGeom prst="rect">
            <a:avLst/>
          </a:prstGeom>
        </p:spPr>
      </p:pic>
    </p:spTree>
    <p:extLst>
      <p:ext uri="{BB962C8B-B14F-4D97-AF65-F5344CB8AC3E}">
        <p14:creationId xmlns:p14="http://schemas.microsoft.com/office/powerpoint/2010/main" val="2062375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E64B0-01D4-CE47-A398-B8C602FE190E}"/>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9EE3DBB7-0850-2841-B142-64532CFD1190}"/>
              </a:ext>
            </a:extLst>
          </p:cNvPr>
          <p:cNvSpPr>
            <a:spLocks noGrp="1"/>
          </p:cNvSpPr>
          <p:nvPr>
            <p:ph type="subTitle" idx="1"/>
          </p:nvPr>
        </p:nvSpPr>
        <p:spPr/>
        <p:txBody>
          <a:bodyPr/>
          <a:lstStyle/>
          <a:p>
            <a:endParaRPr lang="nl-NL"/>
          </a:p>
        </p:txBody>
      </p:sp>
      <p:pic>
        <p:nvPicPr>
          <p:cNvPr id="5" name="Afbeelding 4" descr="Afbeelding met object, vuurwerk, nacht, palm&#10;&#10;Automatisch gegenereerde beschrijving">
            <a:extLst>
              <a:ext uri="{FF2B5EF4-FFF2-40B4-BE49-F238E27FC236}">
                <a16:creationId xmlns:a16="http://schemas.microsoft.com/office/drawing/2014/main" id="{DFE21E7B-AF66-C945-B4EA-84934D895764}"/>
              </a:ext>
            </a:extLst>
          </p:cNvPr>
          <p:cNvPicPr>
            <a:picLocks noChangeAspect="1"/>
          </p:cNvPicPr>
          <p:nvPr/>
        </p:nvPicPr>
        <p:blipFill>
          <a:blip r:embed="rId2"/>
          <a:stretch>
            <a:fillRect/>
          </a:stretch>
        </p:blipFill>
        <p:spPr>
          <a:xfrm>
            <a:off x="0" y="-2993454"/>
            <a:ext cx="12192000" cy="10619233"/>
          </a:xfrm>
          <a:prstGeom prst="rect">
            <a:avLst/>
          </a:prstGeom>
        </p:spPr>
      </p:pic>
    </p:spTree>
    <p:extLst>
      <p:ext uri="{BB962C8B-B14F-4D97-AF65-F5344CB8AC3E}">
        <p14:creationId xmlns:p14="http://schemas.microsoft.com/office/powerpoint/2010/main" val="2036327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F5F4120-F1F0-224E-8914-B9B5690C660C}"/>
              </a:ext>
            </a:extLst>
          </p:cNvPr>
          <p:cNvPicPr>
            <a:picLocks noChangeAspect="1"/>
          </p:cNvPicPr>
          <p:nvPr/>
        </p:nvPicPr>
        <p:blipFill>
          <a:blip r:embed="rId2"/>
          <a:stretch>
            <a:fillRect/>
          </a:stretch>
        </p:blipFill>
        <p:spPr>
          <a:xfrm>
            <a:off x="3824416" y="0"/>
            <a:ext cx="12192000" cy="6858000"/>
          </a:xfrm>
          <a:prstGeom prst="rect">
            <a:avLst/>
          </a:prstGeom>
        </p:spPr>
      </p:pic>
      <p:pic>
        <p:nvPicPr>
          <p:cNvPr id="10" name="Tijdelijke aanduiding voor inhoud 9">
            <a:extLst>
              <a:ext uri="{FF2B5EF4-FFF2-40B4-BE49-F238E27FC236}">
                <a16:creationId xmlns:a16="http://schemas.microsoft.com/office/drawing/2014/main" id="{EA935CC2-1EF0-D143-B321-86FCB35A7033}"/>
              </a:ext>
            </a:extLst>
          </p:cNvPr>
          <p:cNvPicPr>
            <a:picLocks noGrp="1" noChangeAspect="1"/>
          </p:cNvPicPr>
          <p:nvPr>
            <p:ph idx="1"/>
          </p:nvPr>
        </p:nvPicPr>
        <p:blipFill>
          <a:blip r:embed="rId3"/>
          <a:stretch>
            <a:fillRect/>
          </a:stretch>
        </p:blipFill>
        <p:spPr>
          <a:xfrm>
            <a:off x="0" y="1"/>
            <a:ext cx="4846703" cy="6857999"/>
          </a:xfrm>
        </p:spPr>
      </p:pic>
      <p:sp>
        <p:nvSpPr>
          <p:cNvPr id="2" name="Titel 1">
            <a:extLst>
              <a:ext uri="{FF2B5EF4-FFF2-40B4-BE49-F238E27FC236}">
                <a16:creationId xmlns:a16="http://schemas.microsoft.com/office/drawing/2014/main" id="{7F980B29-3F58-3443-8D7F-850938E56613}"/>
              </a:ext>
            </a:extLst>
          </p:cNvPr>
          <p:cNvSpPr>
            <a:spLocks noGrp="1"/>
          </p:cNvSpPr>
          <p:nvPr>
            <p:ph type="title"/>
          </p:nvPr>
        </p:nvSpPr>
        <p:spPr/>
        <p:txBody>
          <a:bodyPr>
            <a:normAutofit/>
          </a:bodyPr>
          <a:lstStyle/>
          <a:p>
            <a:r>
              <a:rPr lang="nl-NL" sz="4000" dirty="0"/>
              <a:t>Voedselbos Samenland</a:t>
            </a:r>
          </a:p>
        </p:txBody>
      </p:sp>
    </p:spTree>
    <p:extLst>
      <p:ext uri="{BB962C8B-B14F-4D97-AF65-F5344CB8AC3E}">
        <p14:creationId xmlns:p14="http://schemas.microsoft.com/office/powerpoint/2010/main" val="3100501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9EDAC387-EEEE-A642-BB1E-216449BE2D86}"/>
              </a:ext>
            </a:extLst>
          </p:cNvPr>
          <p:cNvPicPr>
            <a:picLocks noGrp="1" noChangeAspect="1"/>
          </p:cNvPicPr>
          <p:nvPr>
            <p:ph idx="1"/>
          </p:nvPr>
        </p:nvPicPr>
        <p:blipFill>
          <a:blip r:embed="rId2"/>
          <a:stretch>
            <a:fillRect/>
          </a:stretch>
        </p:blipFill>
        <p:spPr>
          <a:xfrm>
            <a:off x="183292" y="161650"/>
            <a:ext cx="3313979" cy="6151238"/>
          </a:xfrm>
        </p:spPr>
      </p:pic>
      <p:pic>
        <p:nvPicPr>
          <p:cNvPr id="5" name="Afbeelding 4">
            <a:extLst>
              <a:ext uri="{FF2B5EF4-FFF2-40B4-BE49-F238E27FC236}">
                <a16:creationId xmlns:a16="http://schemas.microsoft.com/office/drawing/2014/main" id="{9EB27A83-E204-B647-99B9-0BEF9085C702}"/>
              </a:ext>
            </a:extLst>
          </p:cNvPr>
          <p:cNvPicPr>
            <a:picLocks noChangeAspect="1"/>
          </p:cNvPicPr>
          <p:nvPr/>
        </p:nvPicPr>
        <p:blipFill>
          <a:blip r:embed="rId3"/>
          <a:stretch>
            <a:fillRect/>
          </a:stretch>
        </p:blipFill>
        <p:spPr>
          <a:xfrm>
            <a:off x="3990349" y="161650"/>
            <a:ext cx="8201651" cy="6151238"/>
          </a:xfrm>
          <a:prstGeom prst="rect">
            <a:avLst/>
          </a:prstGeom>
        </p:spPr>
      </p:pic>
      <p:sp>
        <p:nvSpPr>
          <p:cNvPr id="2" name="Titel 1">
            <a:extLst>
              <a:ext uri="{FF2B5EF4-FFF2-40B4-BE49-F238E27FC236}">
                <a16:creationId xmlns:a16="http://schemas.microsoft.com/office/drawing/2014/main" id="{66B36033-7D54-3D49-AE3C-F83433F3A657}"/>
              </a:ext>
            </a:extLst>
          </p:cNvPr>
          <p:cNvSpPr>
            <a:spLocks noGrp="1"/>
          </p:cNvSpPr>
          <p:nvPr>
            <p:ph type="title"/>
          </p:nvPr>
        </p:nvSpPr>
        <p:spPr>
          <a:xfrm>
            <a:off x="377687" y="365125"/>
            <a:ext cx="10976113" cy="1325563"/>
          </a:xfrm>
        </p:spPr>
        <p:txBody>
          <a:bodyPr>
            <a:normAutofit/>
          </a:bodyPr>
          <a:lstStyle/>
          <a:p>
            <a:r>
              <a:rPr lang="nl-NL" sz="4000" dirty="0"/>
              <a:t>Voedselbos  Vlaardingen </a:t>
            </a:r>
          </a:p>
        </p:txBody>
      </p:sp>
    </p:spTree>
    <p:extLst>
      <p:ext uri="{BB962C8B-B14F-4D97-AF65-F5344CB8AC3E}">
        <p14:creationId xmlns:p14="http://schemas.microsoft.com/office/powerpoint/2010/main" val="2976330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1FA40-229F-974F-BF80-A49CA4ABD4C9}"/>
              </a:ext>
            </a:extLst>
          </p:cNvPr>
          <p:cNvSpPr>
            <a:spLocks noGrp="1"/>
          </p:cNvSpPr>
          <p:nvPr>
            <p:ph type="title"/>
          </p:nvPr>
        </p:nvSpPr>
        <p:spPr/>
        <p:txBody>
          <a:bodyPr/>
          <a:lstStyle/>
          <a:p>
            <a:endParaRPr lang="nl-NL"/>
          </a:p>
        </p:txBody>
      </p:sp>
      <p:pic>
        <p:nvPicPr>
          <p:cNvPr id="5" name="Tijdelijke aanduiding voor inhoud 4" descr="Afbeelding met buiten, gras, boom, staand&#10;&#10;Automatisch gegenereerde beschrijving">
            <a:extLst>
              <a:ext uri="{FF2B5EF4-FFF2-40B4-BE49-F238E27FC236}">
                <a16:creationId xmlns:a16="http://schemas.microsoft.com/office/drawing/2014/main" id="{848292BD-C60C-5442-A5DA-CE26298ECCE1}"/>
              </a:ext>
            </a:extLst>
          </p:cNvPr>
          <p:cNvPicPr>
            <a:picLocks noGrp="1" noChangeAspect="1"/>
          </p:cNvPicPr>
          <p:nvPr>
            <p:ph idx="1"/>
          </p:nvPr>
        </p:nvPicPr>
        <p:blipFill>
          <a:blip r:embed="rId2"/>
          <a:stretch>
            <a:fillRect/>
          </a:stretch>
        </p:blipFill>
        <p:spPr>
          <a:xfrm>
            <a:off x="1264105" y="1"/>
            <a:ext cx="10211477" cy="6807650"/>
          </a:xfrm>
        </p:spPr>
      </p:pic>
    </p:spTree>
    <p:extLst>
      <p:ext uri="{BB962C8B-B14F-4D97-AF65-F5344CB8AC3E}">
        <p14:creationId xmlns:p14="http://schemas.microsoft.com/office/powerpoint/2010/main" val="3526957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219913-9F85-EC41-AE88-66FEF1A95680}"/>
              </a:ext>
            </a:extLst>
          </p:cNvPr>
          <p:cNvSpPr>
            <a:spLocks noGrp="1"/>
          </p:cNvSpPr>
          <p:nvPr>
            <p:ph type="title"/>
          </p:nvPr>
        </p:nvSpPr>
        <p:spPr/>
        <p:txBody>
          <a:bodyPr/>
          <a:lstStyle/>
          <a:p>
            <a:endParaRPr lang="nl-NL" dirty="0"/>
          </a:p>
        </p:txBody>
      </p:sp>
      <p:pic>
        <p:nvPicPr>
          <p:cNvPr id="5" name="Tijdelijke aanduiding voor inhoud 4" descr="Afbeelding met buiten, gras, boom, veld&#10;&#10;Automatisch gegenereerde beschrijving">
            <a:extLst>
              <a:ext uri="{FF2B5EF4-FFF2-40B4-BE49-F238E27FC236}">
                <a16:creationId xmlns:a16="http://schemas.microsoft.com/office/drawing/2014/main" id="{893D3BC4-109B-8443-A772-D0B15C7D5936}"/>
              </a:ext>
            </a:extLst>
          </p:cNvPr>
          <p:cNvPicPr>
            <a:picLocks noGrp="1" noChangeAspect="1"/>
          </p:cNvPicPr>
          <p:nvPr>
            <p:ph idx="1"/>
          </p:nvPr>
        </p:nvPicPr>
        <p:blipFill>
          <a:blip r:embed="rId2"/>
          <a:stretch>
            <a:fillRect/>
          </a:stretch>
        </p:blipFill>
        <p:spPr>
          <a:xfrm>
            <a:off x="489643" y="1240336"/>
            <a:ext cx="11323415" cy="4462758"/>
          </a:xfrm>
        </p:spPr>
      </p:pic>
    </p:spTree>
    <p:extLst>
      <p:ext uri="{BB962C8B-B14F-4D97-AF65-F5344CB8AC3E}">
        <p14:creationId xmlns:p14="http://schemas.microsoft.com/office/powerpoint/2010/main" val="2897424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07EF25-8A68-2C46-970B-328AE549D3F6}"/>
              </a:ext>
            </a:extLst>
          </p:cNvPr>
          <p:cNvSpPr>
            <a:spLocks noGrp="1"/>
          </p:cNvSpPr>
          <p:nvPr>
            <p:ph type="title"/>
          </p:nvPr>
        </p:nvSpPr>
        <p:spPr/>
        <p:txBody>
          <a:bodyPr>
            <a:normAutofit/>
          </a:bodyPr>
          <a:lstStyle/>
          <a:p>
            <a:r>
              <a:rPr lang="nl-NL" sz="2800" dirty="0"/>
              <a:t>Vertaling voedselbostheorie naar eigen siertuin</a:t>
            </a:r>
          </a:p>
        </p:txBody>
      </p:sp>
      <p:sp>
        <p:nvSpPr>
          <p:cNvPr id="3" name="Tijdelijke aanduiding voor inhoud 2">
            <a:extLst>
              <a:ext uri="{FF2B5EF4-FFF2-40B4-BE49-F238E27FC236}">
                <a16:creationId xmlns:a16="http://schemas.microsoft.com/office/drawing/2014/main" id="{26BEDEC7-E21E-FA41-B9D7-F107C1209576}"/>
              </a:ext>
            </a:extLst>
          </p:cNvPr>
          <p:cNvSpPr>
            <a:spLocks noGrp="1"/>
          </p:cNvSpPr>
          <p:nvPr>
            <p:ph idx="1"/>
          </p:nvPr>
        </p:nvSpPr>
        <p:spPr>
          <a:xfrm>
            <a:off x="838200" y="1451113"/>
            <a:ext cx="10515600" cy="4725850"/>
          </a:xfrm>
        </p:spPr>
        <p:txBody>
          <a:bodyPr>
            <a:normAutofit fontScale="92500" lnSpcReduction="10000"/>
          </a:bodyPr>
          <a:lstStyle/>
          <a:p>
            <a:r>
              <a:rPr lang="nl-NL" dirty="0"/>
              <a:t>Verwijder de tegels </a:t>
            </a:r>
          </a:p>
          <a:p>
            <a:r>
              <a:rPr lang="nl-NL" dirty="0"/>
              <a:t>Kies uw eigen fijnste zitplaats en houd die goed toegankelijk (wees lui!)  </a:t>
            </a:r>
          </a:p>
          <a:p>
            <a:r>
              <a:rPr lang="nl-NL" dirty="0"/>
              <a:t>Koester de bodem, zodat het bodemleven opbloeit</a:t>
            </a:r>
          </a:p>
          <a:p>
            <a:r>
              <a:rPr lang="nl-NL" dirty="0"/>
              <a:t>Vervang niet-eetbare soorten voor eetbare soorten</a:t>
            </a:r>
          </a:p>
          <a:p>
            <a:r>
              <a:rPr lang="nl-NL" dirty="0"/>
              <a:t>Lok vogels, insecten, vleermuizen, egels en ja, zelfs mollen</a:t>
            </a:r>
          </a:p>
          <a:p>
            <a:r>
              <a:rPr lang="nl-NL" dirty="0"/>
              <a:t>Stop met grasmaaien</a:t>
            </a:r>
          </a:p>
          <a:p>
            <a:r>
              <a:rPr lang="nl-NL" dirty="0"/>
              <a:t>Vervang schuttingen en hekken voor takkenrillen en eetbare hagen</a:t>
            </a:r>
          </a:p>
          <a:p>
            <a:r>
              <a:rPr lang="nl-NL" dirty="0"/>
              <a:t>Verzamel lekkere recepten voor al uw oogst en haal zoveel mogelijk eetbaars uit de tuin de keuken in </a:t>
            </a:r>
          </a:p>
          <a:p>
            <a:r>
              <a:rPr lang="nl-NL" dirty="0"/>
              <a:t>Sluit vriendschap met wilde kruiden (onkruid)</a:t>
            </a:r>
          </a:p>
          <a:p>
            <a:r>
              <a:rPr lang="nl-NL" dirty="0"/>
              <a:t>Zoek de </a:t>
            </a:r>
            <a:r>
              <a:rPr lang="nl-NL" dirty="0" err="1"/>
              <a:t>biokweker</a:t>
            </a:r>
            <a:r>
              <a:rPr lang="nl-NL" dirty="0"/>
              <a:t> op (en mijdt het tuincentrum)</a:t>
            </a:r>
          </a:p>
          <a:p>
            <a:endParaRPr lang="nl-NL" dirty="0"/>
          </a:p>
        </p:txBody>
      </p:sp>
    </p:spTree>
    <p:extLst>
      <p:ext uri="{BB962C8B-B14F-4D97-AF65-F5344CB8AC3E}">
        <p14:creationId xmlns:p14="http://schemas.microsoft.com/office/powerpoint/2010/main" val="2520860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6E4228-7AF2-1548-8657-120A4D37A6CD}"/>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2FEBC017-0856-9044-AF23-6C5DD021198E}"/>
              </a:ext>
            </a:extLst>
          </p:cNvPr>
          <p:cNvPicPr>
            <a:picLocks noGrp="1" noChangeAspect="1"/>
          </p:cNvPicPr>
          <p:nvPr>
            <p:ph idx="1"/>
          </p:nvPr>
        </p:nvPicPr>
        <p:blipFill>
          <a:blip r:embed="rId2"/>
          <a:stretch>
            <a:fillRect/>
          </a:stretch>
        </p:blipFill>
        <p:spPr>
          <a:xfrm>
            <a:off x="838200" y="323240"/>
            <a:ext cx="10720819" cy="6030461"/>
          </a:xfrm>
        </p:spPr>
      </p:pic>
    </p:spTree>
    <p:extLst>
      <p:ext uri="{BB962C8B-B14F-4D97-AF65-F5344CB8AC3E}">
        <p14:creationId xmlns:p14="http://schemas.microsoft.com/office/powerpoint/2010/main" val="4033721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1764B6-2ED5-4747-AB79-B965246A5A72}"/>
              </a:ext>
            </a:extLst>
          </p:cNvPr>
          <p:cNvSpPr>
            <a:spLocks noGrp="1"/>
          </p:cNvSpPr>
          <p:nvPr>
            <p:ph type="title"/>
          </p:nvPr>
        </p:nvSpPr>
        <p:spPr/>
        <p:txBody>
          <a:bodyPr/>
          <a:lstStyle/>
          <a:p>
            <a:endParaRPr lang="nl-NL"/>
          </a:p>
        </p:txBody>
      </p:sp>
      <p:pic>
        <p:nvPicPr>
          <p:cNvPr id="5" name="Tijdelijke aanduiding voor inhoud 4" descr="Afbeelding met binnen, groen, tafel, klein&#10;&#10;Automatisch gegenereerde beschrijving">
            <a:extLst>
              <a:ext uri="{FF2B5EF4-FFF2-40B4-BE49-F238E27FC236}">
                <a16:creationId xmlns:a16="http://schemas.microsoft.com/office/drawing/2014/main" id="{030673C0-B062-AA47-BB44-5FAC5B08526F}"/>
              </a:ext>
            </a:extLst>
          </p:cNvPr>
          <p:cNvPicPr>
            <a:picLocks noGrp="1" noChangeAspect="1"/>
          </p:cNvPicPr>
          <p:nvPr>
            <p:ph idx="1"/>
          </p:nvPr>
        </p:nvPicPr>
        <p:blipFill>
          <a:blip r:embed="rId2"/>
          <a:stretch>
            <a:fillRect/>
          </a:stretch>
        </p:blipFill>
        <p:spPr>
          <a:xfrm>
            <a:off x="1524000" y="0"/>
            <a:ext cx="9143999" cy="6857999"/>
          </a:xfrm>
        </p:spPr>
      </p:pic>
    </p:spTree>
    <p:extLst>
      <p:ext uri="{BB962C8B-B14F-4D97-AF65-F5344CB8AC3E}">
        <p14:creationId xmlns:p14="http://schemas.microsoft.com/office/powerpoint/2010/main" val="3895382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p:txBody>
          <a:bodyPr/>
          <a:lstStyle/>
          <a:p>
            <a:pPr eaLnBrk="1" hangingPunct="1"/>
            <a:r>
              <a:rPr lang="nl-NL" altLang="nl-NL" sz="2800" dirty="0">
                <a:ea typeface="ＭＳ Ｐゴシック" charset="-128"/>
              </a:rPr>
              <a:t>Verwijder de tegels en maak een ouderwetse ‘cottagetuin’ met kruiden en bloemen</a:t>
            </a:r>
            <a:br>
              <a:rPr lang="nl-NL" altLang="nl-NL" sz="1800" dirty="0">
                <a:ea typeface="ＭＳ Ｐゴシック" charset="-128"/>
              </a:rPr>
            </a:br>
            <a:endParaRPr lang="nl-NL" altLang="nl-NL" sz="1800" dirty="0">
              <a:ea typeface="ＭＳ Ｐゴシック" charset="-128"/>
            </a:endParaRPr>
          </a:p>
        </p:txBody>
      </p:sp>
      <p:pic>
        <p:nvPicPr>
          <p:cNvPr id="49156" name="Afbeelding 4" descr="9383-img-9171-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2829" y="1397519"/>
            <a:ext cx="6718181" cy="447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91DC24FC-DEC5-154A-B84F-19E825C8D21A}"/>
              </a:ext>
            </a:extLst>
          </p:cNvPr>
          <p:cNvPicPr>
            <a:picLocks noChangeAspect="1" noChangeArrowheads="1"/>
          </p:cNvPicPr>
          <p:nvPr/>
        </p:nvPicPr>
        <p:blipFill>
          <a:blip r:embed="rId3"/>
          <a:srcRect/>
          <a:stretch>
            <a:fillRect/>
          </a:stretch>
        </p:blipFill>
        <p:spPr bwMode="auto">
          <a:xfrm>
            <a:off x="0" y="1353852"/>
            <a:ext cx="6029938" cy="4522454"/>
          </a:xfrm>
          <a:prstGeom prst="rect">
            <a:avLst/>
          </a:prstGeom>
          <a:noFill/>
          <a:ln w="9525">
            <a:noFill/>
            <a:miter lim="800000"/>
            <a:headEnd/>
            <a:tailEnd/>
          </a:ln>
          <a:effectLst/>
        </p:spPr>
      </p:pic>
    </p:spTree>
    <p:extLst>
      <p:ext uri="{BB962C8B-B14F-4D97-AF65-F5344CB8AC3E}">
        <p14:creationId xmlns:p14="http://schemas.microsoft.com/office/powerpoint/2010/main" val="3492171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t>Koester de bovenste laag van je tuin</a:t>
            </a:r>
          </a:p>
        </p:txBody>
      </p:sp>
      <p:pic>
        <p:nvPicPr>
          <p:cNvPr id="7" name="Tijdelijke aanduiding voor inhoud 6" descr="bodemverbeteraar.jpg"/>
          <p:cNvPicPr>
            <a:picLocks noGrp="1" noChangeAspect="1"/>
          </p:cNvPicPr>
          <p:nvPr>
            <p:ph idx="1"/>
          </p:nvPr>
        </p:nvPicPr>
        <p:blipFill>
          <a:blip r:embed="rId2"/>
          <a:stretch>
            <a:fillRect/>
          </a:stretch>
        </p:blipFill>
        <p:spPr>
          <a:xfrm>
            <a:off x="1947333" y="1690688"/>
            <a:ext cx="8297333" cy="4667250"/>
          </a:xfrm>
        </p:spPr>
      </p:pic>
    </p:spTree>
    <p:extLst>
      <p:ext uri="{BB962C8B-B14F-4D97-AF65-F5344CB8AC3E}">
        <p14:creationId xmlns:p14="http://schemas.microsoft.com/office/powerpoint/2010/main" val="3647021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739" y="365127"/>
            <a:ext cx="10658061" cy="1325563"/>
          </a:xfrm>
        </p:spPr>
        <p:txBody>
          <a:bodyPr>
            <a:normAutofit/>
          </a:bodyPr>
          <a:lstStyle/>
          <a:p>
            <a:r>
              <a:rPr lang="nl-NL" sz="4000" dirty="0"/>
              <a:t>Humus = verterende organische resten</a:t>
            </a:r>
          </a:p>
        </p:txBody>
      </p:sp>
      <p:pic>
        <p:nvPicPr>
          <p:cNvPr id="4" name="Picture 3"/>
          <p:cNvPicPr>
            <a:picLocks noChangeAspect="1" noChangeArrowheads="1"/>
          </p:cNvPicPr>
          <p:nvPr/>
        </p:nvPicPr>
        <p:blipFill>
          <a:blip r:embed="rId2"/>
          <a:srcRect/>
          <a:stretch>
            <a:fillRect/>
          </a:stretch>
        </p:blipFill>
        <p:spPr bwMode="auto">
          <a:xfrm>
            <a:off x="5759935" y="2206487"/>
            <a:ext cx="5696154" cy="3797436"/>
          </a:xfrm>
          <a:prstGeom prst="rect">
            <a:avLst/>
          </a:prstGeom>
          <a:noFill/>
          <a:ln w="9525">
            <a:noFill/>
            <a:miter lim="800000"/>
            <a:headEnd/>
            <a:tailEnd/>
          </a:ln>
          <a:effectLst/>
        </p:spPr>
      </p:pic>
      <p:sp>
        <p:nvSpPr>
          <p:cNvPr id="3" name="Tijdelijke aanduiding voor inhoud 2"/>
          <p:cNvSpPr>
            <a:spLocks noGrp="1"/>
          </p:cNvSpPr>
          <p:nvPr>
            <p:ph idx="1"/>
          </p:nvPr>
        </p:nvSpPr>
        <p:spPr>
          <a:xfrm>
            <a:off x="838200" y="1690690"/>
            <a:ext cx="4916557" cy="4486273"/>
          </a:xfrm>
        </p:spPr>
        <p:txBody>
          <a:bodyPr/>
          <a:lstStyle/>
          <a:p>
            <a:pPr marL="0" indent="0">
              <a:buNone/>
            </a:pPr>
            <a:r>
              <a:rPr lang="nl-NL" dirty="0"/>
              <a:t>Vergaan materiaal met een aarde-achtige structuur. </a:t>
            </a:r>
          </a:p>
          <a:p>
            <a:pPr marL="0" indent="0">
              <a:buNone/>
            </a:pPr>
            <a:r>
              <a:rPr lang="nl-NL" dirty="0"/>
              <a:t>Het resultaat van het afbraakproces (vertering) van levend (organisch) materiaal. </a:t>
            </a:r>
          </a:p>
          <a:p>
            <a:pPr marL="0" indent="0">
              <a:buNone/>
            </a:pPr>
            <a:r>
              <a:rPr lang="nl-NL" dirty="0"/>
              <a:t>Waardevolle voedingsstoffen blijven behouden. </a:t>
            </a:r>
          </a:p>
          <a:p>
            <a:pPr marL="0" indent="0">
              <a:buNone/>
            </a:pPr>
            <a:r>
              <a:rPr lang="nl-NL" dirty="0"/>
              <a:t>Hoe meer humus, hoe beter de voedingsbodem voor planten en bomen.</a:t>
            </a:r>
          </a:p>
          <a:p>
            <a:endParaRPr lang="nl-NL" dirty="0"/>
          </a:p>
        </p:txBody>
      </p:sp>
    </p:spTree>
    <p:extLst>
      <p:ext uri="{BB962C8B-B14F-4D97-AF65-F5344CB8AC3E}">
        <p14:creationId xmlns:p14="http://schemas.microsoft.com/office/powerpoint/2010/main" val="212347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E492E2-C7E9-CC4F-828D-16B664787AEF}"/>
              </a:ext>
            </a:extLst>
          </p:cNvPr>
          <p:cNvSpPr>
            <a:spLocks noGrp="1"/>
          </p:cNvSpPr>
          <p:nvPr>
            <p:ph type="title"/>
          </p:nvPr>
        </p:nvSpPr>
        <p:spPr/>
        <p:txBody>
          <a:bodyPr>
            <a:normAutofit/>
          </a:bodyPr>
          <a:lstStyle/>
          <a:p>
            <a:r>
              <a:rPr lang="nl-NL" sz="4000" dirty="0"/>
              <a:t>Wat is een voedselbos</a:t>
            </a:r>
          </a:p>
        </p:txBody>
      </p:sp>
      <p:sp>
        <p:nvSpPr>
          <p:cNvPr id="3" name="Tijdelijke aanduiding voor inhoud 2">
            <a:extLst>
              <a:ext uri="{FF2B5EF4-FFF2-40B4-BE49-F238E27FC236}">
                <a16:creationId xmlns:a16="http://schemas.microsoft.com/office/drawing/2014/main" id="{AA4795ED-F5D3-D842-A154-02766DE5A118}"/>
              </a:ext>
            </a:extLst>
          </p:cNvPr>
          <p:cNvSpPr>
            <a:spLocks noGrp="1"/>
          </p:cNvSpPr>
          <p:nvPr>
            <p:ph idx="1"/>
          </p:nvPr>
        </p:nvSpPr>
        <p:spPr>
          <a:xfrm>
            <a:off x="2256182" y="2305877"/>
            <a:ext cx="9097617" cy="4015409"/>
          </a:xfrm>
        </p:spPr>
        <p:txBody>
          <a:bodyPr>
            <a:normAutofit/>
          </a:bodyPr>
          <a:lstStyle/>
          <a:p>
            <a:pPr marL="0" indent="0">
              <a:buNone/>
            </a:pPr>
            <a:r>
              <a:rPr lang="nl-NL" dirty="0"/>
              <a:t>Eetbare planten naar keus van de mens</a:t>
            </a:r>
          </a:p>
          <a:p>
            <a:pPr marL="0" indent="0">
              <a:buNone/>
            </a:pPr>
            <a:r>
              <a:rPr lang="nl-NL" dirty="0"/>
              <a:t>Vaste planten</a:t>
            </a:r>
          </a:p>
          <a:p>
            <a:pPr marL="0" indent="0">
              <a:buNone/>
            </a:pPr>
            <a:r>
              <a:rPr lang="nl-NL" dirty="0"/>
              <a:t>Geen bodembewerking</a:t>
            </a:r>
          </a:p>
          <a:p>
            <a:pPr marL="0" indent="0">
              <a:buNone/>
            </a:pPr>
            <a:r>
              <a:rPr lang="nl-NL" dirty="0"/>
              <a:t>Geen chemie, geen bestrijding</a:t>
            </a:r>
          </a:p>
          <a:p>
            <a:pPr marL="0" indent="0">
              <a:buNone/>
            </a:pPr>
            <a:r>
              <a:rPr lang="nl-NL" dirty="0"/>
              <a:t>Zo hoog mogelijke biodiversiteit</a:t>
            </a:r>
          </a:p>
          <a:p>
            <a:pPr marL="0" indent="0">
              <a:buNone/>
            </a:pPr>
            <a:r>
              <a:rPr lang="nl-NL" dirty="0"/>
              <a:t>Zo hoog mogelijke opbrengst </a:t>
            </a:r>
          </a:p>
          <a:p>
            <a:pPr marL="0" indent="0">
              <a:buNone/>
            </a:pPr>
            <a:endParaRPr lang="nl-NL" dirty="0"/>
          </a:p>
        </p:txBody>
      </p:sp>
    </p:spTree>
    <p:extLst>
      <p:ext uri="{BB962C8B-B14F-4D97-AF65-F5344CB8AC3E}">
        <p14:creationId xmlns:p14="http://schemas.microsoft.com/office/powerpoint/2010/main" val="1777963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580768" y="65890"/>
            <a:ext cx="9292281" cy="6762941"/>
          </a:xfrm>
          <a:prstGeom prst="rect">
            <a:avLst/>
          </a:prstGeom>
          <a:noFill/>
          <a:ln w="9525">
            <a:noFill/>
            <a:miter lim="800000"/>
            <a:headEnd/>
            <a:tailEnd/>
          </a:ln>
          <a:effectLst/>
        </p:spPr>
      </p:pic>
      <p:sp>
        <p:nvSpPr>
          <p:cNvPr id="5" name="Tijdelijke aanduiding voor inhoud 4"/>
          <p:cNvSpPr>
            <a:spLocks noGrp="1"/>
          </p:cNvSpPr>
          <p:nvPr>
            <p:ph idx="1"/>
          </p:nvPr>
        </p:nvSpPr>
        <p:spPr>
          <a:xfrm>
            <a:off x="8766313" y="4671391"/>
            <a:ext cx="3281525" cy="1848679"/>
          </a:xfrm>
        </p:spPr>
        <p:txBody>
          <a:bodyPr>
            <a:normAutofit/>
          </a:bodyPr>
          <a:lstStyle/>
          <a:p>
            <a:pPr marL="0" indent="0">
              <a:buNone/>
            </a:pPr>
            <a:r>
              <a:rPr lang="nl-NL" dirty="0"/>
              <a:t>Hoe meer bodemleven, hoe meer voeding in de bodem</a:t>
            </a:r>
          </a:p>
        </p:txBody>
      </p:sp>
    </p:spTree>
    <p:extLst>
      <p:ext uri="{BB962C8B-B14F-4D97-AF65-F5344CB8AC3E}">
        <p14:creationId xmlns:p14="http://schemas.microsoft.com/office/powerpoint/2010/main" val="1826371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descr="Afbeelding met buiten, boom, gras, tuin&#10;&#10;Automatisch gegenereerde beschrijving">
            <a:extLst>
              <a:ext uri="{FF2B5EF4-FFF2-40B4-BE49-F238E27FC236}">
                <a16:creationId xmlns:a16="http://schemas.microsoft.com/office/drawing/2014/main" id="{1C115CF5-831E-714A-BD0A-5DCDD98DEAEA}"/>
              </a:ext>
            </a:extLst>
          </p:cNvPr>
          <p:cNvPicPr>
            <a:picLocks noGrp="1" noChangeAspect="1"/>
          </p:cNvPicPr>
          <p:nvPr>
            <p:ph idx="1"/>
          </p:nvPr>
        </p:nvPicPr>
        <p:blipFill>
          <a:blip r:embed="rId2"/>
          <a:stretch>
            <a:fillRect/>
          </a:stretch>
        </p:blipFill>
        <p:spPr>
          <a:xfrm>
            <a:off x="7050061" y="0"/>
            <a:ext cx="5141939" cy="6959016"/>
          </a:xfrm>
        </p:spPr>
      </p:pic>
      <p:pic>
        <p:nvPicPr>
          <p:cNvPr id="10" name="Afbeelding 9">
            <a:extLst>
              <a:ext uri="{FF2B5EF4-FFF2-40B4-BE49-F238E27FC236}">
                <a16:creationId xmlns:a16="http://schemas.microsoft.com/office/drawing/2014/main" id="{FFC6DF27-FD89-D042-BD78-74683B12E7C9}"/>
              </a:ext>
            </a:extLst>
          </p:cNvPr>
          <p:cNvPicPr>
            <a:picLocks noChangeAspect="1"/>
          </p:cNvPicPr>
          <p:nvPr/>
        </p:nvPicPr>
        <p:blipFill>
          <a:blip r:embed="rId3"/>
          <a:stretch>
            <a:fillRect/>
          </a:stretch>
        </p:blipFill>
        <p:spPr>
          <a:xfrm>
            <a:off x="2126974" y="620356"/>
            <a:ext cx="4676814" cy="6237644"/>
          </a:xfrm>
          <a:prstGeom prst="rect">
            <a:avLst/>
          </a:prstGeom>
        </p:spPr>
      </p:pic>
      <p:sp>
        <p:nvSpPr>
          <p:cNvPr id="2" name="Titel 1">
            <a:extLst>
              <a:ext uri="{FF2B5EF4-FFF2-40B4-BE49-F238E27FC236}">
                <a16:creationId xmlns:a16="http://schemas.microsoft.com/office/drawing/2014/main" id="{A9543080-1C9A-654F-8029-EFFCF20AAFCC}"/>
              </a:ext>
            </a:extLst>
          </p:cNvPr>
          <p:cNvSpPr>
            <a:spLocks noGrp="1"/>
          </p:cNvSpPr>
          <p:nvPr>
            <p:ph type="title"/>
          </p:nvPr>
        </p:nvSpPr>
        <p:spPr/>
        <p:txBody>
          <a:bodyPr/>
          <a:lstStyle/>
          <a:p>
            <a:r>
              <a:rPr lang="nl-NL" dirty="0"/>
              <a:t>Voedselbostuin </a:t>
            </a:r>
          </a:p>
        </p:txBody>
      </p:sp>
    </p:spTree>
    <p:extLst>
      <p:ext uri="{BB962C8B-B14F-4D97-AF65-F5344CB8AC3E}">
        <p14:creationId xmlns:p14="http://schemas.microsoft.com/office/powerpoint/2010/main" val="2167703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p:cNvSpPr>
            <a:spLocks noGrp="1"/>
          </p:cNvSpPr>
          <p:nvPr>
            <p:ph type="title"/>
          </p:nvPr>
        </p:nvSpPr>
        <p:spPr>
          <a:xfrm>
            <a:off x="1063487" y="274638"/>
            <a:ext cx="9147313" cy="715962"/>
          </a:xfrm>
        </p:spPr>
        <p:txBody>
          <a:bodyPr>
            <a:normAutofit/>
          </a:bodyPr>
          <a:lstStyle/>
          <a:p>
            <a:pPr eaLnBrk="1" hangingPunct="1"/>
            <a:r>
              <a:rPr lang="nl-NL" altLang="nl-NL" sz="1800" dirty="0">
                <a:ea typeface="ＭＳ Ｐゴシック" charset="-128"/>
              </a:rPr>
              <a:t> </a:t>
            </a:r>
            <a:r>
              <a:rPr lang="nl-NL" altLang="nl-NL" sz="4000" dirty="0">
                <a:ea typeface="ＭＳ Ｐゴシック" charset="-128"/>
              </a:rPr>
              <a:t>Zelfs vertaling naar balkons is mogelijk</a:t>
            </a:r>
          </a:p>
        </p:txBody>
      </p:sp>
      <p:pic>
        <p:nvPicPr>
          <p:cNvPr id="3" name="Tijdelijke aanduiding voor inhoud 2">
            <a:extLst>
              <a:ext uri="{FF2B5EF4-FFF2-40B4-BE49-F238E27FC236}">
                <a16:creationId xmlns:a16="http://schemas.microsoft.com/office/drawing/2014/main" id="{243059FE-EB7A-C240-ABB6-2A2D69412705}"/>
              </a:ext>
            </a:extLst>
          </p:cNvPr>
          <p:cNvPicPr>
            <a:picLocks noGrp="1" noChangeAspect="1"/>
          </p:cNvPicPr>
          <p:nvPr>
            <p:ph idx="1"/>
          </p:nvPr>
        </p:nvPicPr>
        <p:blipFill>
          <a:blip r:embed="rId2"/>
          <a:stretch>
            <a:fillRect/>
          </a:stretch>
        </p:blipFill>
        <p:spPr>
          <a:xfrm>
            <a:off x="1134565" y="990600"/>
            <a:ext cx="9922870" cy="5578859"/>
          </a:xfrm>
        </p:spPr>
      </p:pic>
      <p:sp>
        <p:nvSpPr>
          <p:cNvPr id="2" name="Tekstvak 1">
            <a:extLst>
              <a:ext uri="{FF2B5EF4-FFF2-40B4-BE49-F238E27FC236}">
                <a16:creationId xmlns:a16="http://schemas.microsoft.com/office/drawing/2014/main" id="{8E827B55-2348-EE40-884B-9495614A9D68}"/>
              </a:ext>
            </a:extLst>
          </p:cNvPr>
          <p:cNvSpPr txBox="1"/>
          <p:nvPr/>
        </p:nvSpPr>
        <p:spPr>
          <a:xfrm>
            <a:off x="1134565" y="5645426"/>
            <a:ext cx="8138644" cy="369332"/>
          </a:xfrm>
          <a:prstGeom prst="rect">
            <a:avLst/>
          </a:prstGeom>
          <a:noFill/>
        </p:spPr>
        <p:txBody>
          <a:bodyPr wrap="square" rtlCol="0">
            <a:spAutoFit/>
          </a:bodyPr>
          <a:lstStyle/>
          <a:p>
            <a:r>
              <a:rPr lang="nl-NL" altLang="nl-NL" dirty="0">
                <a:ea typeface="ＭＳ Ｐゴシック" charset="-128"/>
              </a:rPr>
              <a:t>Mark </a:t>
            </a:r>
            <a:r>
              <a:rPr lang="nl-NL" altLang="nl-NL" dirty="0" err="1">
                <a:ea typeface="ＭＳ Ｐゴシック" charset="-128"/>
              </a:rPr>
              <a:t>Ridsdell</a:t>
            </a:r>
            <a:r>
              <a:rPr lang="nl-NL" altLang="nl-NL" dirty="0">
                <a:ea typeface="ＭＳ Ｐゴシック" charset="-128"/>
              </a:rPr>
              <a:t>-Smith, </a:t>
            </a:r>
            <a:r>
              <a:rPr lang="nl-NL" altLang="nl-NL" dirty="0" err="1">
                <a:ea typeface="ＭＳ Ｐゴシック" charset="-128"/>
              </a:rPr>
              <a:t>www.verticalveg.org.uk</a:t>
            </a:r>
            <a:endParaRPr lang="nl-NL" dirty="0"/>
          </a:p>
        </p:txBody>
      </p:sp>
    </p:spTree>
    <p:extLst>
      <p:ext uri="{BB962C8B-B14F-4D97-AF65-F5344CB8AC3E}">
        <p14:creationId xmlns:p14="http://schemas.microsoft.com/office/powerpoint/2010/main" val="3561403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5D1E3C-1DAC-4342-9B92-A1E1097A4B5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5AEDC92-EB59-844F-A629-CD1CD0A165E7}"/>
              </a:ext>
            </a:extLst>
          </p:cNvPr>
          <p:cNvSpPr>
            <a:spLocks noGrp="1"/>
          </p:cNvSpPr>
          <p:nvPr>
            <p:ph idx="1"/>
          </p:nvPr>
        </p:nvSpPr>
        <p:spPr/>
        <p:txBody>
          <a:bodyPr/>
          <a:lstStyle/>
          <a:p>
            <a:endParaRPr lang="nl-NL"/>
          </a:p>
        </p:txBody>
      </p:sp>
      <p:pic>
        <p:nvPicPr>
          <p:cNvPr id="4" name="Tijdelijke aanduiding voor inhoud 5" descr="francine0_2840315b.jpg">
            <a:extLst>
              <a:ext uri="{FF2B5EF4-FFF2-40B4-BE49-F238E27FC236}">
                <a16:creationId xmlns:a16="http://schemas.microsoft.com/office/drawing/2014/main" id="{B38AA2E0-C42E-DD49-BE4C-D8E39BFDA6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38200" y="420384"/>
            <a:ext cx="9899822" cy="6179055"/>
          </a:xfrm>
          <a:prstGeom prst="rect">
            <a:avLst/>
          </a:prstGeom>
        </p:spPr>
      </p:pic>
    </p:spTree>
    <p:extLst>
      <p:ext uri="{BB962C8B-B14F-4D97-AF65-F5344CB8AC3E}">
        <p14:creationId xmlns:p14="http://schemas.microsoft.com/office/powerpoint/2010/main" val="281120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052513"/>
          </a:xfrm>
        </p:spPr>
        <p:txBody>
          <a:bodyPr>
            <a:normAutofit fontScale="90000"/>
          </a:bodyPr>
          <a:lstStyle/>
          <a:p>
            <a:r>
              <a:rPr lang="nl-NL" altLang="nl-NL" sz="3200" dirty="0">
                <a:ea typeface="ＭＳ Ｐゴシック" charset="-128"/>
              </a:rPr>
              <a:t>Koken gaat steeds meer samenhangen met tuinieren: </a:t>
            </a:r>
            <a:br>
              <a:rPr lang="en-GB" altLang="nl-NL" sz="4000" dirty="0">
                <a:ea typeface="ＭＳ Ｐゴシック" charset="-128"/>
              </a:rPr>
            </a:br>
            <a:endParaRPr lang="nl-NL" altLang="nl-NL" sz="4000" dirty="0">
              <a:ea typeface="ＭＳ Ｐゴシック" charset="-128"/>
            </a:endParaRPr>
          </a:p>
        </p:txBody>
      </p:sp>
      <p:pic>
        <p:nvPicPr>
          <p:cNvPr id="62467" name="Tijdelijke aanduiding voor inhoud 4" descr="detox1_1050x70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1" y="3763964"/>
            <a:ext cx="3470275" cy="2312987"/>
          </a:xfrm>
        </p:spPr>
      </p:pic>
      <p:pic>
        <p:nvPicPr>
          <p:cNvPr id="62468" name="Afbeelding 6" descr="image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417638"/>
            <a:ext cx="190500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Afbeelding 7" descr="920000002241246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444876"/>
            <a:ext cx="1828800"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Afbeelding 8" descr="100100400640896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581401"/>
            <a:ext cx="2160588"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Afbeelding 9" descr="ur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6964" y="1600201"/>
            <a:ext cx="1849437"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500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dirty="0"/>
            </a:br>
            <a:br>
              <a:rPr lang="nl-NL" dirty="0"/>
            </a:br>
            <a:br>
              <a:rPr lang="nl-NL" dirty="0"/>
            </a:br>
            <a:br>
              <a:rPr lang="nl-NL" dirty="0"/>
            </a:br>
            <a:br>
              <a:rPr lang="nl-NL" dirty="0"/>
            </a:br>
            <a:br>
              <a:rPr lang="nl-NL" dirty="0"/>
            </a:br>
            <a:endParaRPr lang="nl-NL" dirty="0"/>
          </a:p>
        </p:txBody>
      </p:sp>
      <p:pic>
        <p:nvPicPr>
          <p:cNvPr id="7" name="Afbeelding 6" descr="Cover Eetbare tuin met vaste planten.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135560" y="1137769"/>
            <a:ext cx="3600400" cy="4444477"/>
          </a:xfrm>
          <a:prstGeom prst="rect">
            <a:avLst/>
          </a:prstGeom>
        </p:spPr>
      </p:pic>
      <p:pic>
        <p:nvPicPr>
          <p:cNvPr id="4" name="Afbeelding 3">
            <a:extLst>
              <a:ext uri="{FF2B5EF4-FFF2-40B4-BE49-F238E27FC236}">
                <a16:creationId xmlns:a16="http://schemas.microsoft.com/office/drawing/2014/main" id="{ADE315E6-7A86-5F49-868F-D6EB37E928EF}"/>
              </a:ext>
            </a:extLst>
          </p:cNvPr>
          <p:cNvPicPr>
            <a:picLocks noChangeAspect="1"/>
          </p:cNvPicPr>
          <p:nvPr/>
        </p:nvPicPr>
        <p:blipFill>
          <a:blip r:embed="rId4"/>
          <a:stretch>
            <a:fillRect/>
          </a:stretch>
        </p:blipFill>
        <p:spPr>
          <a:xfrm>
            <a:off x="6567823" y="1153090"/>
            <a:ext cx="3216548" cy="4551821"/>
          </a:xfrm>
          <a:prstGeom prst="rect">
            <a:avLst/>
          </a:prstGeom>
        </p:spPr>
      </p:pic>
    </p:spTree>
    <p:extLst>
      <p:ext uri="{BB962C8B-B14F-4D97-AF65-F5344CB8AC3E}">
        <p14:creationId xmlns:p14="http://schemas.microsoft.com/office/powerpoint/2010/main" val="3292818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7FA11-F427-CB48-873E-A9029B72CC01}"/>
              </a:ext>
            </a:extLst>
          </p:cNvPr>
          <p:cNvSpPr>
            <a:spLocks noGrp="1"/>
          </p:cNvSpPr>
          <p:nvPr>
            <p:ph type="title"/>
          </p:nvPr>
        </p:nvSpPr>
        <p:spPr>
          <a:xfrm>
            <a:off x="838200" y="365125"/>
            <a:ext cx="10515600" cy="969405"/>
          </a:xfrm>
        </p:spPr>
        <p:txBody>
          <a:bodyPr>
            <a:normAutofit fontScale="90000"/>
          </a:bodyPr>
          <a:lstStyle/>
          <a:p>
            <a:r>
              <a:rPr lang="nl-NL" dirty="0"/>
              <a:t>Eetbare planten naar keus van de mens</a:t>
            </a:r>
            <a:br>
              <a:rPr lang="nl-NL" dirty="0"/>
            </a:br>
            <a:endParaRPr lang="nl-NL" dirty="0"/>
          </a:p>
        </p:txBody>
      </p:sp>
      <p:sp>
        <p:nvSpPr>
          <p:cNvPr id="3" name="Tijdelijke aanduiding voor inhoud 2">
            <a:extLst>
              <a:ext uri="{FF2B5EF4-FFF2-40B4-BE49-F238E27FC236}">
                <a16:creationId xmlns:a16="http://schemas.microsoft.com/office/drawing/2014/main" id="{B36266C6-DFD4-8B47-BC45-2FBD384E01AE}"/>
              </a:ext>
            </a:extLst>
          </p:cNvPr>
          <p:cNvSpPr>
            <a:spLocks noGrp="1"/>
          </p:cNvSpPr>
          <p:nvPr>
            <p:ph idx="1"/>
          </p:nvPr>
        </p:nvSpPr>
        <p:spPr>
          <a:xfrm>
            <a:off x="838200" y="1050324"/>
            <a:ext cx="10515600" cy="5126639"/>
          </a:xfrm>
        </p:spPr>
        <p:txBody>
          <a:bodyPr/>
          <a:lstStyle/>
          <a:p>
            <a:pPr marL="0" indent="0">
              <a:buNone/>
            </a:pPr>
            <a:r>
              <a:rPr lang="nl-NL" dirty="0"/>
              <a:t>En van alles de beste en lekkerste soort, ook veredeld</a:t>
            </a:r>
          </a:p>
        </p:txBody>
      </p:sp>
      <p:pic>
        <p:nvPicPr>
          <p:cNvPr id="7" name="Afbeelding 6" descr="Afbeelding met tekst&#10;&#10;Automatisch gegenereerde beschrijving">
            <a:extLst>
              <a:ext uri="{FF2B5EF4-FFF2-40B4-BE49-F238E27FC236}">
                <a16:creationId xmlns:a16="http://schemas.microsoft.com/office/drawing/2014/main" id="{BC5E08EA-69A7-6A48-AB42-65C39A7CA519}"/>
              </a:ext>
            </a:extLst>
          </p:cNvPr>
          <p:cNvPicPr>
            <a:picLocks noChangeAspect="1"/>
          </p:cNvPicPr>
          <p:nvPr/>
        </p:nvPicPr>
        <p:blipFill>
          <a:blip r:embed="rId2"/>
          <a:stretch>
            <a:fillRect/>
          </a:stretch>
        </p:blipFill>
        <p:spPr>
          <a:xfrm>
            <a:off x="1711490" y="1558563"/>
            <a:ext cx="8769019" cy="4775286"/>
          </a:xfrm>
          <a:prstGeom prst="rect">
            <a:avLst/>
          </a:prstGeom>
        </p:spPr>
      </p:pic>
    </p:spTree>
    <p:extLst>
      <p:ext uri="{BB962C8B-B14F-4D97-AF65-F5344CB8AC3E}">
        <p14:creationId xmlns:p14="http://schemas.microsoft.com/office/powerpoint/2010/main" val="2944943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tafel, bloem, boom&#10;&#10;Automatisch gegenereerde beschrijving">
            <a:extLst>
              <a:ext uri="{FF2B5EF4-FFF2-40B4-BE49-F238E27FC236}">
                <a16:creationId xmlns:a16="http://schemas.microsoft.com/office/drawing/2014/main" id="{DB09306C-F095-2844-B922-4D3C485490AD}"/>
              </a:ext>
            </a:extLst>
          </p:cNvPr>
          <p:cNvPicPr>
            <a:picLocks noGrp="1" noChangeAspect="1"/>
          </p:cNvPicPr>
          <p:nvPr>
            <p:ph idx="1"/>
          </p:nvPr>
        </p:nvPicPr>
        <p:blipFill>
          <a:blip r:embed="rId2"/>
          <a:stretch>
            <a:fillRect/>
          </a:stretch>
        </p:blipFill>
        <p:spPr>
          <a:xfrm>
            <a:off x="1676401" y="-1015050"/>
            <a:ext cx="10515599" cy="14863230"/>
          </a:xfrm>
        </p:spPr>
      </p:pic>
      <p:sp>
        <p:nvSpPr>
          <p:cNvPr id="2" name="Titel 1">
            <a:extLst>
              <a:ext uri="{FF2B5EF4-FFF2-40B4-BE49-F238E27FC236}">
                <a16:creationId xmlns:a16="http://schemas.microsoft.com/office/drawing/2014/main" id="{FEA6215A-6596-1545-96F9-F913B9950C62}"/>
              </a:ext>
            </a:extLst>
          </p:cNvPr>
          <p:cNvSpPr>
            <a:spLocks noGrp="1"/>
          </p:cNvSpPr>
          <p:nvPr>
            <p:ph type="title"/>
          </p:nvPr>
        </p:nvSpPr>
        <p:spPr/>
        <p:txBody>
          <a:bodyPr>
            <a:normAutofit/>
          </a:bodyPr>
          <a:lstStyle/>
          <a:p>
            <a:r>
              <a:rPr lang="nl-NL" sz="4000" dirty="0"/>
              <a:t>Vaste planten in meerdere lagen</a:t>
            </a:r>
          </a:p>
        </p:txBody>
      </p:sp>
      <p:sp>
        <p:nvSpPr>
          <p:cNvPr id="8" name="Tekstvak 7">
            <a:extLst>
              <a:ext uri="{FF2B5EF4-FFF2-40B4-BE49-F238E27FC236}">
                <a16:creationId xmlns:a16="http://schemas.microsoft.com/office/drawing/2014/main" id="{59835293-0C89-EE43-940F-9D458CFFE19B}"/>
              </a:ext>
            </a:extLst>
          </p:cNvPr>
          <p:cNvSpPr txBox="1"/>
          <p:nvPr/>
        </p:nvSpPr>
        <p:spPr>
          <a:xfrm>
            <a:off x="333632" y="5918887"/>
            <a:ext cx="11772229" cy="338554"/>
          </a:xfrm>
          <a:prstGeom prst="rect">
            <a:avLst/>
          </a:prstGeom>
          <a:noFill/>
        </p:spPr>
        <p:txBody>
          <a:bodyPr wrap="square" rtlCol="0">
            <a:spAutoFit/>
          </a:bodyPr>
          <a:lstStyle/>
          <a:p>
            <a:r>
              <a:rPr lang="nl-NL" sz="1600" dirty="0" err="1"/>
              <a:t>Kruinlaag</a:t>
            </a:r>
            <a:r>
              <a:rPr lang="nl-NL" sz="1600" dirty="0"/>
              <a:t>, kleinere bomen, klimmers, </a:t>
            </a:r>
            <a:r>
              <a:rPr lang="nl-NL" sz="1600" dirty="0" err="1"/>
              <a:t>sruiken</a:t>
            </a:r>
            <a:r>
              <a:rPr lang="nl-NL" sz="1600" dirty="0"/>
              <a:t>, </a:t>
            </a:r>
            <a:r>
              <a:rPr lang="nl-NL" sz="1600" dirty="0" err="1"/>
              <a:t>kruidlaag</a:t>
            </a:r>
            <a:r>
              <a:rPr lang="nl-NL" sz="1600" dirty="0"/>
              <a:t>, kruipers en bodembedekkers, wortels en knollen, waterplanten en paddenstoelen</a:t>
            </a:r>
          </a:p>
        </p:txBody>
      </p:sp>
    </p:spTree>
    <p:extLst>
      <p:ext uri="{BB962C8B-B14F-4D97-AF65-F5344CB8AC3E}">
        <p14:creationId xmlns:p14="http://schemas.microsoft.com/office/powerpoint/2010/main" val="205122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F6B3568C-61B0-2B45-82C8-27002D75C391}"/>
              </a:ext>
            </a:extLst>
          </p:cNvPr>
          <p:cNvPicPr>
            <a:picLocks noChangeAspect="1"/>
          </p:cNvPicPr>
          <p:nvPr/>
        </p:nvPicPr>
        <p:blipFill>
          <a:blip r:embed="rId2"/>
          <a:stretch>
            <a:fillRect/>
          </a:stretch>
        </p:blipFill>
        <p:spPr>
          <a:xfrm>
            <a:off x="2408491" y="1454582"/>
            <a:ext cx="7180009" cy="4921570"/>
          </a:xfrm>
          <a:prstGeom prst="rect">
            <a:avLst/>
          </a:prstGeom>
        </p:spPr>
      </p:pic>
      <p:sp>
        <p:nvSpPr>
          <p:cNvPr id="9" name="Tijdelijke aanduiding voor inhoud 8">
            <a:extLst>
              <a:ext uri="{FF2B5EF4-FFF2-40B4-BE49-F238E27FC236}">
                <a16:creationId xmlns:a16="http://schemas.microsoft.com/office/drawing/2014/main" id="{C80ADE84-E4A8-2B4F-8839-92E9D3449569}"/>
              </a:ext>
            </a:extLst>
          </p:cNvPr>
          <p:cNvSpPr>
            <a:spLocks noGrp="1"/>
          </p:cNvSpPr>
          <p:nvPr>
            <p:ph idx="1"/>
          </p:nvPr>
        </p:nvSpPr>
        <p:spPr>
          <a:xfrm>
            <a:off x="854764" y="615519"/>
            <a:ext cx="10499035" cy="839064"/>
          </a:xfrm>
        </p:spPr>
        <p:txBody>
          <a:bodyPr>
            <a:noAutofit/>
          </a:bodyPr>
          <a:lstStyle/>
          <a:p>
            <a:pPr marL="0" indent="0">
              <a:buNone/>
            </a:pPr>
            <a:r>
              <a:rPr lang="nl-NL" sz="4000" dirty="0"/>
              <a:t>Geen bodembewerking</a:t>
            </a:r>
          </a:p>
        </p:txBody>
      </p:sp>
    </p:spTree>
    <p:extLst>
      <p:ext uri="{BB962C8B-B14F-4D97-AF65-F5344CB8AC3E}">
        <p14:creationId xmlns:p14="http://schemas.microsoft.com/office/powerpoint/2010/main" val="2020889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054B4-48AD-7F4C-800E-4CB113291AEC}"/>
              </a:ext>
            </a:extLst>
          </p:cNvPr>
          <p:cNvSpPr>
            <a:spLocks noGrp="1"/>
          </p:cNvSpPr>
          <p:nvPr>
            <p:ph type="title"/>
          </p:nvPr>
        </p:nvSpPr>
        <p:spPr/>
        <p:txBody>
          <a:bodyPr>
            <a:normAutofit/>
          </a:bodyPr>
          <a:lstStyle/>
          <a:p>
            <a:r>
              <a:rPr lang="nl-NL" sz="4000" dirty="0"/>
              <a:t>Geen chemie</a:t>
            </a:r>
          </a:p>
        </p:txBody>
      </p:sp>
      <p:pic>
        <p:nvPicPr>
          <p:cNvPr id="4" name="Tijdelijke aanduiding voor inhoud 3">
            <a:extLst>
              <a:ext uri="{FF2B5EF4-FFF2-40B4-BE49-F238E27FC236}">
                <a16:creationId xmlns:a16="http://schemas.microsoft.com/office/drawing/2014/main" id="{5742B35D-5136-B743-A7FE-D3302F573A49}"/>
              </a:ext>
            </a:extLst>
          </p:cNvPr>
          <p:cNvPicPr>
            <a:picLocks noGrp="1" noChangeAspect="1"/>
          </p:cNvPicPr>
          <p:nvPr>
            <p:ph idx="1"/>
          </p:nvPr>
        </p:nvPicPr>
        <p:blipFill>
          <a:blip r:embed="rId2"/>
          <a:stretch>
            <a:fillRect/>
          </a:stretch>
        </p:blipFill>
        <p:spPr>
          <a:xfrm>
            <a:off x="4480720" y="1505797"/>
            <a:ext cx="2699672" cy="4253115"/>
          </a:xfrm>
        </p:spPr>
      </p:pic>
      <p:pic>
        <p:nvPicPr>
          <p:cNvPr id="5" name="Afbeelding 4">
            <a:extLst>
              <a:ext uri="{FF2B5EF4-FFF2-40B4-BE49-F238E27FC236}">
                <a16:creationId xmlns:a16="http://schemas.microsoft.com/office/drawing/2014/main" id="{2F2E2CAE-A22A-9041-A4C9-756E622909AA}"/>
              </a:ext>
            </a:extLst>
          </p:cNvPr>
          <p:cNvPicPr>
            <a:picLocks noChangeAspect="1"/>
          </p:cNvPicPr>
          <p:nvPr/>
        </p:nvPicPr>
        <p:blipFill>
          <a:blip r:embed="rId3"/>
          <a:stretch>
            <a:fillRect/>
          </a:stretch>
        </p:blipFill>
        <p:spPr>
          <a:xfrm>
            <a:off x="1110049" y="1667109"/>
            <a:ext cx="3014191" cy="4091803"/>
          </a:xfrm>
          <a:prstGeom prst="rect">
            <a:avLst/>
          </a:prstGeom>
        </p:spPr>
      </p:pic>
      <p:pic>
        <p:nvPicPr>
          <p:cNvPr id="6" name="Afbeelding 5">
            <a:extLst>
              <a:ext uri="{FF2B5EF4-FFF2-40B4-BE49-F238E27FC236}">
                <a16:creationId xmlns:a16="http://schemas.microsoft.com/office/drawing/2014/main" id="{2E291861-1BA9-8D43-BA71-94CD1063B201}"/>
              </a:ext>
            </a:extLst>
          </p:cNvPr>
          <p:cNvPicPr>
            <a:picLocks noChangeAspect="1"/>
          </p:cNvPicPr>
          <p:nvPr/>
        </p:nvPicPr>
        <p:blipFill>
          <a:blip r:embed="rId4"/>
          <a:stretch>
            <a:fillRect/>
          </a:stretch>
        </p:blipFill>
        <p:spPr>
          <a:xfrm>
            <a:off x="7536872" y="1804080"/>
            <a:ext cx="2749270" cy="3954832"/>
          </a:xfrm>
          <a:prstGeom prst="rect">
            <a:avLst/>
          </a:prstGeom>
        </p:spPr>
      </p:pic>
    </p:spTree>
    <p:extLst>
      <p:ext uri="{BB962C8B-B14F-4D97-AF65-F5344CB8AC3E}">
        <p14:creationId xmlns:p14="http://schemas.microsoft.com/office/powerpoint/2010/main" val="669270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B93B96-DD47-5C4C-A3C8-91F934A956BE}"/>
              </a:ext>
            </a:extLst>
          </p:cNvPr>
          <p:cNvSpPr>
            <a:spLocks noGrp="1"/>
          </p:cNvSpPr>
          <p:nvPr>
            <p:ph type="title"/>
          </p:nvPr>
        </p:nvSpPr>
        <p:spPr>
          <a:xfrm>
            <a:off x="123497" y="1530626"/>
            <a:ext cx="5240320" cy="757375"/>
          </a:xfrm>
        </p:spPr>
        <p:txBody>
          <a:bodyPr>
            <a:normAutofit/>
          </a:bodyPr>
          <a:lstStyle/>
          <a:p>
            <a:r>
              <a:rPr lang="nl-NL" sz="1800" dirty="0">
                <a:solidFill>
                  <a:schemeClr val="accent1"/>
                </a:solidFill>
              </a:rPr>
              <a:t>AT SYNGENTA, WE OFFER </a:t>
            </a:r>
            <a:r>
              <a:rPr lang="nl-NL" sz="1800" i="1" dirty="0">
                <a:solidFill>
                  <a:schemeClr val="accent1"/>
                </a:solidFill>
              </a:rPr>
              <a:t>FAR-MORE</a:t>
            </a:r>
            <a:r>
              <a:rPr lang="nl-NL" sz="1800" dirty="0">
                <a:solidFill>
                  <a:schemeClr val="accent1"/>
                </a:solidFill>
              </a:rPr>
              <a:t> TECHNOLOGIE!</a:t>
            </a:r>
          </a:p>
        </p:txBody>
      </p:sp>
      <p:pic>
        <p:nvPicPr>
          <p:cNvPr id="4" name="Tijdelijke aanduiding voor inhoud 3">
            <a:extLst>
              <a:ext uri="{FF2B5EF4-FFF2-40B4-BE49-F238E27FC236}">
                <a16:creationId xmlns:a16="http://schemas.microsoft.com/office/drawing/2014/main" id="{447A0DD0-2148-1342-A44A-C41334CF07D8}"/>
              </a:ext>
            </a:extLst>
          </p:cNvPr>
          <p:cNvPicPr>
            <a:picLocks noGrp="1" noChangeAspect="1"/>
          </p:cNvPicPr>
          <p:nvPr>
            <p:ph idx="1"/>
          </p:nvPr>
        </p:nvPicPr>
        <p:blipFill>
          <a:blip r:embed="rId2"/>
          <a:stretch>
            <a:fillRect/>
          </a:stretch>
        </p:blipFill>
        <p:spPr>
          <a:xfrm>
            <a:off x="123496" y="2288001"/>
            <a:ext cx="5240321" cy="4351338"/>
          </a:xfrm>
        </p:spPr>
      </p:pic>
      <p:sp>
        <p:nvSpPr>
          <p:cNvPr id="5" name="Tekstvak 4">
            <a:extLst>
              <a:ext uri="{FF2B5EF4-FFF2-40B4-BE49-F238E27FC236}">
                <a16:creationId xmlns:a16="http://schemas.microsoft.com/office/drawing/2014/main" id="{5708A561-5151-3F44-B8E9-ED7470203CD8}"/>
              </a:ext>
            </a:extLst>
          </p:cNvPr>
          <p:cNvSpPr txBox="1"/>
          <p:nvPr/>
        </p:nvSpPr>
        <p:spPr>
          <a:xfrm>
            <a:off x="838200" y="5468528"/>
            <a:ext cx="8884509" cy="369332"/>
          </a:xfrm>
          <a:prstGeom prst="rect">
            <a:avLst/>
          </a:prstGeom>
          <a:noFill/>
        </p:spPr>
        <p:txBody>
          <a:bodyPr wrap="square" rtlCol="0">
            <a:spAutoFit/>
          </a:bodyPr>
          <a:lstStyle/>
          <a:p>
            <a:r>
              <a:rPr lang="nl-NL" dirty="0"/>
              <a:t>Broccolizaad…….</a:t>
            </a:r>
          </a:p>
        </p:txBody>
      </p:sp>
      <p:sp>
        <p:nvSpPr>
          <p:cNvPr id="6" name="Tekstvak 5">
            <a:extLst>
              <a:ext uri="{FF2B5EF4-FFF2-40B4-BE49-F238E27FC236}">
                <a16:creationId xmlns:a16="http://schemas.microsoft.com/office/drawing/2014/main" id="{F85F3757-73E8-2C41-B6D7-E8D312B99D27}"/>
              </a:ext>
            </a:extLst>
          </p:cNvPr>
          <p:cNvSpPr txBox="1"/>
          <p:nvPr/>
        </p:nvSpPr>
        <p:spPr>
          <a:xfrm>
            <a:off x="357809" y="218661"/>
            <a:ext cx="11589026" cy="1323439"/>
          </a:xfrm>
          <a:prstGeom prst="rect">
            <a:avLst/>
          </a:prstGeom>
          <a:noFill/>
        </p:spPr>
        <p:txBody>
          <a:bodyPr wrap="square" rtlCol="0">
            <a:spAutoFit/>
          </a:bodyPr>
          <a:lstStyle/>
          <a:p>
            <a:endParaRPr lang="nl-NL" sz="4000" dirty="0"/>
          </a:p>
          <a:p>
            <a:r>
              <a:rPr lang="nl-NL" sz="4000" dirty="0"/>
              <a:t>Geen bestrijding, geen “gewasbeschermingsmiddelen” </a:t>
            </a:r>
          </a:p>
        </p:txBody>
      </p:sp>
      <p:pic>
        <p:nvPicPr>
          <p:cNvPr id="7" name="Tijdelijke aanduiding voor inhoud 3">
            <a:extLst>
              <a:ext uri="{FF2B5EF4-FFF2-40B4-BE49-F238E27FC236}">
                <a16:creationId xmlns:a16="http://schemas.microsoft.com/office/drawing/2014/main" id="{49BA69EB-7ACD-AC4F-81DA-6ECE4653FADC}"/>
              </a:ext>
            </a:extLst>
          </p:cNvPr>
          <p:cNvPicPr>
            <a:picLocks noChangeAspect="1"/>
          </p:cNvPicPr>
          <p:nvPr/>
        </p:nvPicPr>
        <p:blipFill>
          <a:blip r:embed="rId3"/>
          <a:stretch>
            <a:fillRect/>
          </a:stretch>
        </p:blipFill>
        <p:spPr>
          <a:xfrm>
            <a:off x="5380709" y="2922104"/>
            <a:ext cx="6115552" cy="3254859"/>
          </a:xfrm>
          <a:prstGeom prst="rect">
            <a:avLst/>
          </a:prstGeom>
        </p:spPr>
      </p:pic>
      <p:sp>
        <p:nvSpPr>
          <p:cNvPr id="8" name="Tekstvak 7">
            <a:extLst>
              <a:ext uri="{FF2B5EF4-FFF2-40B4-BE49-F238E27FC236}">
                <a16:creationId xmlns:a16="http://schemas.microsoft.com/office/drawing/2014/main" id="{ABB1EF78-235E-CF40-8332-5921ABCBE579}"/>
              </a:ext>
            </a:extLst>
          </p:cNvPr>
          <p:cNvSpPr txBox="1"/>
          <p:nvPr/>
        </p:nvSpPr>
        <p:spPr>
          <a:xfrm>
            <a:off x="5993296" y="1689652"/>
            <a:ext cx="5387009" cy="369332"/>
          </a:xfrm>
          <a:prstGeom prst="rect">
            <a:avLst/>
          </a:prstGeom>
          <a:noFill/>
        </p:spPr>
        <p:txBody>
          <a:bodyPr wrap="square" rtlCol="0">
            <a:spAutoFit/>
          </a:bodyPr>
          <a:lstStyle/>
          <a:p>
            <a:r>
              <a:rPr lang="nl-NL" i="1" dirty="0">
                <a:solidFill>
                  <a:srgbClr val="AEF675"/>
                </a:solidFill>
              </a:rPr>
              <a:t>AT GERMAINS, WE MAXIMIZE NATURE’S POTENTIAL! </a:t>
            </a:r>
          </a:p>
        </p:txBody>
      </p:sp>
      <p:sp>
        <p:nvSpPr>
          <p:cNvPr id="9" name="Tekstvak 8">
            <a:extLst>
              <a:ext uri="{FF2B5EF4-FFF2-40B4-BE49-F238E27FC236}">
                <a16:creationId xmlns:a16="http://schemas.microsoft.com/office/drawing/2014/main" id="{022F2CA9-5789-174A-8028-651CF99E1552}"/>
              </a:ext>
            </a:extLst>
          </p:cNvPr>
          <p:cNvSpPr txBox="1"/>
          <p:nvPr/>
        </p:nvSpPr>
        <p:spPr>
          <a:xfrm>
            <a:off x="5437357" y="6089579"/>
            <a:ext cx="6631147" cy="369332"/>
          </a:xfrm>
          <a:prstGeom prst="rect">
            <a:avLst/>
          </a:prstGeom>
          <a:noFill/>
        </p:spPr>
        <p:txBody>
          <a:bodyPr wrap="square" rtlCol="0">
            <a:spAutoFit/>
          </a:bodyPr>
          <a:lstStyle/>
          <a:p>
            <a:r>
              <a:rPr lang="nl-NL" dirty="0" err="1"/>
              <a:t>https</a:t>
            </a:r>
            <a:r>
              <a:rPr lang="nl-NL" dirty="0"/>
              <a:t>://</a:t>
            </a:r>
            <a:r>
              <a:rPr lang="nl-NL" dirty="0" err="1"/>
              <a:t>germains.com</a:t>
            </a:r>
            <a:r>
              <a:rPr lang="nl-NL" dirty="0"/>
              <a:t>/nl/maatwerk-oplossingen-zaad-polymeren/</a:t>
            </a:r>
          </a:p>
        </p:txBody>
      </p:sp>
    </p:spTree>
    <p:extLst>
      <p:ext uri="{BB962C8B-B14F-4D97-AF65-F5344CB8AC3E}">
        <p14:creationId xmlns:p14="http://schemas.microsoft.com/office/powerpoint/2010/main" val="2478456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p:cNvSpPr>
            <a:spLocks noGrp="1"/>
          </p:cNvSpPr>
          <p:nvPr>
            <p:ph type="title"/>
          </p:nvPr>
        </p:nvSpPr>
        <p:spPr>
          <a:xfrm>
            <a:off x="586409" y="496956"/>
            <a:ext cx="10596455" cy="765313"/>
          </a:xfrm>
        </p:spPr>
        <p:txBody>
          <a:bodyPr>
            <a:normAutofit fontScale="90000"/>
          </a:bodyPr>
          <a:lstStyle/>
          <a:p>
            <a:r>
              <a:rPr lang="nl-NL" altLang="nl-NL" dirty="0">
                <a:ea typeface="ＭＳ Ｐゴシック" charset="-128"/>
              </a:rPr>
              <a:t>Wegsturen van schaalvergroting/monocultuur </a:t>
            </a:r>
            <a:br>
              <a:rPr lang="nl-NL" altLang="nl-NL" sz="3200" dirty="0">
                <a:ea typeface="ＭＳ Ｐゴシック" charset="-128"/>
              </a:rPr>
            </a:br>
            <a:endParaRPr lang="nl-NL" altLang="nl-NL" sz="3200" dirty="0">
              <a:ea typeface="ＭＳ Ｐゴシック" charset="-128"/>
            </a:endParaRPr>
          </a:p>
        </p:txBody>
      </p:sp>
      <p:pic>
        <p:nvPicPr>
          <p:cNvPr id="60419" name="Tijdelijke aanduiding voor inhoud 3" descr="IMG_800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10075" y="1339376"/>
            <a:ext cx="5406196" cy="4179248"/>
          </a:xfrm>
        </p:spPr>
      </p:pic>
      <p:sp>
        <p:nvSpPr>
          <p:cNvPr id="2" name="Tekstvak 1">
            <a:extLst>
              <a:ext uri="{FF2B5EF4-FFF2-40B4-BE49-F238E27FC236}">
                <a16:creationId xmlns:a16="http://schemas.microsoft.com/office/drawing/2014/main" id="{58D9DA15-284E-AA49-890D-F79506DD20DE}"/>
              </a:ext>
            </a:extLst>
          </p:cNvPr>
          <p:cNvSpPr txBox="1"/>
          <p:nvPr/>
        </p:nvSpPr>
        <p:spPr>
          <a:xfrm>
            <a:off x="3310076" y="5675243"/>
            <a:ext cx="5406196" cy="369332"/>
          </a:xfrm>
          <a:prstGeom prst="rect">
            <a:avLst/>
          </a:prstGeom>
          <a:noFill/>
        </p:spPr>
        <p:txBody>
          <a:bodyPr wrap="square" rtlCol="0">
            <a:spAutoFit/>
          </a:bodyPr>
          <a:lstStyle/>
          <a:p>
            <a:r>
              <a:rPr lang="nl-NL" altLang="nl-NL" dirty="0">
                <a:ea typeface="ＭＳ Ｐゴシック" charset="-128"/>
              </a:rPr>
              <a:t>Het oude en het nieuwe land… schoolplaat uit 1956</a:t>
            </a:r>
            <a:endParaRPr lang="nl-NL" dirty="0"/>
          </a:p>
        </p:txBody>
      </p:sp>
    </p:spTree>
    <p:extLst>
      <p:ext uri="{BB962C8B-B14F-4D97-AF65-F5344CB8AC3E}">
        <p14:creationId xmlns:p14="http://schemas.microsoft.com/office/powerpoint/2010/main" val="371864390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738</Words>
  <Application>Microsoft Macintosh PowerPoint</Application>
  <PresentationFormat>Breedbeeld</PresentationFormat>
  <Paragraphs>87</Paragraphs>
  <Slides>35</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35</vt:i4>
      </vt:variant>
    </vt:vector>
  </HeadingPairs>
  <TitlesOfParts>
    <vt:vector size="40" baseType="lpstr">
      <vt:lpstr>Arial</vt:lpstr>
      <vt:lpstr>Calibri</vt:lpstr>
      <vt:lpstr>Calibri Light</vt:lpstr>
      <vt:lpstr>Montserrat</vt:lpstr>
      <vt:lpstr>Kantoorthema</vt:lpstr>
      <vt:lpstr>Het hoe en waarom van een ‘Voedselbos’ in een notendop</vt:lpstr>
      <vt:lpstr>PowerPoint-presentatie</vt:lpstr>
      <vt:lpstr>Wat is een voedselbos</vt:lpstr>
      <vt:lpstr>Eetbare planten naar keus van de mens </vt:lpstr>
      <vt:lpstr>Vaste planten in meerdere lagen</vt:lpstr>
      <vt:lpstr>PowerPoint-presentatie</vt:lpstr>
      <vt:lpstr>Geen chemie</vt:lpstr>
      <vt:lpstr>AT SYNGENTA, WE OFFER FAR-MORE TECHNOLOGIE!</vt:lpstr>
      <vt:lpstr>Wegsturen van schaalvergroting/monocultuur  </vt:lpstr>
      <vt:lpstr> Schaalvergroting = verlies van biodiversiteit  </vt:lpstr>
      <vt:lpstr>Monocultuur optima forma</vt:lpstr>
      <vt:lpstr>De gevolgen van schaalvergroting/monocultuur zijn wereldwijd waarneembaar</vt:lpstr>
      <vt:lpstr>Links natuur, rechts landbouw, de tussenvormen gingen in de loop der jaren verloren </vt:lpstr>
      <vt:lpstr>Oplossingen</vt:lpstr>
      <vt:lpstr>Rijenteelt of “alleycroppoing” </vt:lpstr>
      <vt:lpstr>PowerPoint-presentatie</vt:lpstr>
      <vt:lpstr>https://www.youtube.com/watch?v=yWOqeyPIVRo </vt:lpstr>
      <vt:lpstr>PowerPoint-presentatie</vt:lpstr>
      <vt:lpstr>Voedselbosbodem, door bladval opgebouwd blad geeft een steeds dikkere en rijkere laag humus   </vt:lpstr>
      <vt:lpstr>Voedselbos Samenland</vt:lpstr>
      <vt:lpstr>Voedselbos  Vlaardingen </vt:lpstr>
      <vt:lpstr>PowerPoint-presentatie</vt:lpstr>
      <vt:lpstr>PowerPoint-presentatie</vt:lpstr>
      <vt:lpstr>Vertaling voedselbostheorie naar eigen siertuin</vt:lpstr>
      <vt:lpstr>PowerPoint-presentatie</vt:lpstr>
      <vt:lpstr>PowerPoint-presentatie</vt:lpstr>
      <vt:lpstr>Verwijder de tegels en maak een ouderwetse ‘cottagetuin’ met kruiden en bloemen </vt:lpstr>
      <vt:lpstr>Koester de bovenste laag van je tuin</vt:lpstr>
      <vt:lpstr>Humus = verterende organische resten</vt:lpstr>
      <vt:lpstr>PowerPoint-presentatie</vt:lpstr>
      <vt:lpstr>Voedselbostuin </vt:lpstr>
      <vt:lpstr> Zelfs vertaling naar balkons is mogelijk</vt:lpstr>
      <vt:lpstr>PowerPoint-presentatie</vt:lpstr>
      <vt:lpstr>Koken gaat steeds meer samenhangen met tuinieren: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hoe en waarom van een ‘Voedselbos’ in een notendop</dc:title>
  <dc:creator>Madelon Oostwoud</dc:creator>
  <cp:lastModifiedBy>Madelon Oostwoud</cp:lastModifiedBy>
  <cp:revision>2</cp:revision>
  <dcterms:created xsi:type="dcterms:W3CDTF">2020-01-08T13:37:09Z</dcterms:created>
  <dcterms:modified xsi:type="dcterms:W3CDTF">2020-01-08T13:47:56Z</dcterms:modified>
</cp:coreProperties>
</file>